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1"/>
  </p:sldMasterIdLst>
  <p:notesMasterIdLst>
    <p:notesMasterId r:id="rId43"/>
  </p:notesMasterIdLst>
  <p:handoutMasterIdLst>
    <p:handoutMasterId r:id="rId44"/>
  </p:handoutMasterIdLst>
  <p:sldIdLst>
    <p:sldId id="256" r:id="rId2"/>
    <p:sldId id="317" r:id="rId3"/>
    <p:sldId id="318" r:id="rId4"/>
    <p:sldId id="281" r:id="rId5"/>
    <p:sldId id="280" r:id="rId6"/>
    <p:sldId id="282" r:id="rId7"/>
    <p:sldId id="285" r:id="rId8"/>
    <p:sldId id="284" r:id="rId9"/>
    <p:sldId id="274" r:id="rId10"/>
    <p:sldId id="286" r:id="rId11"/>
    <p:sldId id="319" r:id="rId12"/>
    <p:sldId id="320" r:id="rId13"/>
    <p:sldId id="323" r:id="rId14"/>
    <p:sldId id="297" r:id="rId15"/>
    <p:sldId id="287" r:id="rId16"/>
    <p:sldId id="289" r:id="rId17"/>
    <p:sldId id="290" r:id="rId18"/>
    <p:sldId id="291" r:id="rId19"/>
    <p:sldId id="293" r:id="rId20"/>
    <p:sldId id="294" r:id="rId21"/>
    <p:sldId id="292" r:id="rId22"/>
    <p:sldId id="300" r:id="rId23"/>
    <p:sldId id="295" r:id="rId24"/>
    <p:sldId id="296" r:id="rId25"/>
    <p:sldId id="298" r:id="rId26"/>
    <p:sldId id="299" r:id="rId27"/>
    <p:sldId id="301" r:id="rId28"/>
    <p:sldId id="288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10" r:id="rId37"/>
    <p:sldId id="311" r:id="rId38"/>
    <p:sldId id="312" r:id="rId39"/>
    <p:sldId id="313" r:id="rId40"/>
    <p:sldId id="314" r:id="rId41"/>
    <p:sldId id="316" r:id="rId42"/>
  </p:sldIdLst>
  <p:sldSz cx="9144000" cy="6858000" type="screen4x3"/>
  <p:notesSz cx="6858000" cy="9144000"/>
  <p:defaultTextStyle>
    <a:defPPr>
      <a:defRPr lang="es-ES"/>
    </a:defPPr>
    <a:lvl1pPr marL="0" algn="l" defTabSz="914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2" algn="l" defTabSz="914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65" algn="l" defTabSz="914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50" algn="l" defTabSz="914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00" algn="l" defTabSz="914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65" algn="l" defTabSz="914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7B"/>
    <a:srgbClr val="67F461"/>
    <a:srgbClr val="83A3CE"/>
    <a:srgbClr val="82C3D4"/>
    <a:srgbClr val="3F306E"/>
    <a:srgbClr val="FF7156"/>
    <a:srgbClr val="FF8000"/>
    <a:srgbClr val="544090"/>
    <a:srgbClr val="6A3028"/>
    <a:srgbClr val="004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5" autoAdjust="0"/>
    <p:restoredTop sz="94710" autoAdjust="0"/>
  </p:normalViewPr>
  <p:slideViewPr>
    <p:cSldViewPr>
      <p:cViewPr>
        <p:scale>
          <a:sx n="81" d="100"/>
          <a:sy n="81" d="100"/>
        </p:scale>
        <p:origin x="-1560" y="-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4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D8E-8FEE-4638-B4DB-EF63DA5419F0}" type="datetimeFigureOut">
              <a:rPr lang="es-ES" smtClean="0"/>
              <a:t>23/11/16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A2F53-7943-49BE-8A9A-D20CA0C9A87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022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DB71A-CD6A-4A37-8CFD-9BADD0848D77}" type="datetimeFigureOut">
              <a:rPr lang="es-ES" smtClean="0"/>
              <a:t>23/11/16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9E72-CB38-4F12-87EF-E621BD19527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30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2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65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50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00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65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41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 smtClean="0"/>
              <a:t>Haga clic para modificar el estilo de subtítulo del patrón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1434" y="476672"/>
            <a:ext cx="2828438" cy="660927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19" y="458631"/>
            <a:ext cx="2705481" cy="66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logoiii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32687"/>
            <a:ext cx="1835696" cy="7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2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7" y="6356350"/>
            <a:ext cx="6336704" cy="414041"/>
          </a:xfrm>
          <a:prstGeom prst="rect">
            <a:avLst/>
          </a:prstGeom>
        </p:spPr>
        <p:txBody>
          <a:bodyPr vert="horz" lIns="91416" tIns="45709" rIns="91416" bIns="4570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>
                <a:latin typeface="Arial"/>
              </a:rPr>
              <a:pPr/>
              <a:t>‹#›</a:t>
            </a:fld>
            <a:endParaRPr lang="es-ES" dirty="0">
              <a:latin typeface="Arial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7505" y="44624"/>
            <a:ext cx="8928992" cy="792088"/>
          </a:xfrm>
          <a:prstGeom prst="rect">
            <a:avLst/>
          </a:prstGeom>
        </p:spPr>
        <p:txBody>
          <a:bodyPr vert="horz" lIns="91416" tIns="45709" rIns="91416" bIns="45709" rtlCol="0" anchor="b">
            <a:noAutofit/>
          </a:bodyPr>
          <a:lstStyle/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107505" y="1268760"/>
            <a:ext cx="8928992" cy="4896544"/>
          </a:xfrm>
          <a:prstGeom prst="rect">
            <a:avLst/>
          </a:prstGeom>
        </p:spPr>
        <p:txBody>
          <a:bodyPr vert="horz" lIns="91416" tIns="45709" rIns="91416" bIns="45709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89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371186"/>
            <a:ext cx="7772400" cy="1362075"/>
          </a:xfrm>
        </p:spPr>
        <p:txBody>
          <a:bodyPr anchor="t">
            <a:normAutofit/>
          </a:bodyPr>
          <a:lstStyle>
            <a:lvl1pPr algn="r">
              <a:defRPr sz="2800" b="1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932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052736"/>
            <a:ext cx="4388296" cy="5112568"/>
          </a:xfrm>
        </p:spPr>
        <p:txBody>
          <a:bodyPr>
            <a:normAutofit/>
          </a:bodyPr>
          <a:lstStyle>
            <a:lvl1pPr marL="342813" indent="-342813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388296" cy="5112568"/>
          </a:xfrm>
        </p:spPr>
        <p:txBody>
          <a:bodyPr>
            <a:normAutofit/>
          </a:bodyPr>
          <a:lstStyle>
            <a:lvl1pPr marL="342813" indent="-342813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7" y="6356350"/>
            <a:ext cx="6336704" cy="414041"/>
          </a:xfrm>
          <a:prstGeom prst="rect">
            <a:avLst/>
          </a:prstGeom>
        </p:spPr>
        <p:txBody>
          <a:bodyPr vert="horz" lIns="91416" tIns="45709" rIns="91416" bIns="4570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>
                <a:latin typeface="Arial"/>
              </a:rPr>
              <a:pPr/>
              <a:t>‹#›</a:t>
            </a:fld>
            <a:endParaRPr lang="es-ES" dirty="0">
              <a:latin typeface="Arial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7505" y="44624"/>
            <a:ext cx="8928992" cy="792088"/>
          </a:xfrm>
          <a:prstGeom prst="rect">
            <a:avLst/>
          </a:prstGeom>
        </p:spPr>
        <p:txBody>
          <a:bodyPr vert="horz" lIns="91416" tIns="45709" rIns="91416" bIns="45709" rtlCol="0" anchor="b">
            <a:noAutofit/>
          </a:bodyPr>
          <a:lstStyle/>
          <a:p>
            <a:r>
              <a:rPr lang="es-ES_tradnl" smtClean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6182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5" y="-27384"/>
            <a:ext cx="8928992" cy="792088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388429" y="6601230"/>
            <a:ext cx="733751" cy="256770"/>
          </a:xfrm>
          <a:prstGeom prst="rect">
            <a:avLst/>
          </a:prstGeom>
        </p:spPr>
        <p:txBody>
          <a:bodyPr lIns="64284" tIns="32142" rIns="64284" bIns="32142"/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421D8212-4F7B-458D-B98F-38C3B83DAB60}" type="slidenum">
              <a:rPr lang="en-US" sz="900" smtClean="0">
                <a:solidFill>
                  <a:srgbClr val="004990"/>
                </a:solidFill>
                <a:latin typeface="Arial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 smtClean="0">
              <a:solidFill>
                <a:srgbClr val="00499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31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7" y="6356350"/>
            <a:ext cx="6336704" cy="414041"/>
          </a:xfrm>
          <a:prstGeom prst="rect">
            <a:avLst/>
          </a:prstGeom>
        </p:spPr>
        <p:txBody>
          <a:bodyPr vert="horz" lIns="91416" tIns="45709" rIns="91416" bIns="4570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>
                <a:latin typeface="Arial"/>
              </a:rPr>
              <a:pPr/>
              <a:t>‹#›</a:t>
            </a:fld>
            <a:endParaRPr lang="es-E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38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 anchor="ctr">
            <a:normAutofit/>
          </a:bodyPr>
          <a:lstStyle>
            <a:lvl1pPr algn="ctr">
              <a:defRPr sz="3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72" y="1196753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s-ES" sz="2000" dirty="0" smtClean="0">
                <a:solidFill>
                  <a:prstClr val="white"/>
                </a:solidFill>
                <a:latin typeface="Arial"/>
              </a:rPr>
              <a:t>www.bsc.es</a:t>
            </a:r>
            <a:endParaRPr lang="es-ES" sz="20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347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" y="1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5" y="-99391"/>
            <a:ext cx="8928992" cy="7920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/>
          <a:p>
            <a:pPr lvl="0" algn="l" eaLnBrk="0" fontAlgn="base" hangingPunct="0">
              <a:spcAft>
                <a:spcPct val="0"/>
              </a:spcAft>
            </a:pPr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5" y="1268760"/>
            <a:ext cx="8928992" cy="4896544"/>
          </a:xfrm>
          <a:prstGeom prst="rect">
            <a:avLst/>
          </a:prstGeom>
        </p:spPr>
        <p:txBody>
          <a:bodyPr vert="horz" lIns="91416" tIns="45709" rIns="91416" bIns="45709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712" y="6356350"/>
            <a:ext cx="6552728" cy="414041"/>
          </a:xfrm>
          <a:prstGeom prst="rect">
            <a:avLst/>
          </a:prstGeom>
        </p:spPr>
        <p:txBody>
          <a:bodyPr vert="horz" lIns="91416" tIns="45709" rIns="91416" bIns="4570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lIns="91416" tIns="45709" rIns="91416" bIns="45709"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>
                <a:latin typeface="Arial"/>
              </a:rPr>
              <a:pPr/>
              <a:t>‹#›</a:t>
            </a:fld>
            <a:endParaRPr lang="es-ES" dirty="0"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7504" y="6309320"/>
            <a:ext cx="476672" cy="476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11560" y="6309320"/>
            <a:ext cx="504055" cy="504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58210" y="6367686"/>
            <a:ext cx="361462" cy="3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0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165" rtl="0" eaLnBrk="1" latinLnBrk="0" hangingPunct="1">
        <a:spcBef>
          <a:spcPct val="0"/>
        </a:spcBef>
        <a:buNone/>
        <a:defRPr lang="es-ES" sz="2700" b="1" kern="1200" dirty="0">
          <a:solidFill>
            <a:schemeClr val="bg1"/>
          </a:solidFill>
          <a:latin typeface="+mj-lt"/>
          <a:ea typeface="ＭＳ Ｐゴシック" charset="0"/>
          <a:cs typeface="+mj-cs"/>
        </a:defRPr>
      </a:lvl1pPr>
    </p:titleStyle>
    <p:bodyStyle>
      <a:lvl1pPr marL="342813" indent="-342813" algn="l" defTabSz="914165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rgbClr val="004990"/>
          </a:solidFill>
          <a:latin typeface="+mn-lt"/>
          <a:ea typeface="+mn-ea"/>
          <a:cs typeface="+mn-cs"/>
        </a:defRPr>
      </a:lvl1pPr>
      <a:lvl2pPr marL="742760" indent="-285677" algn="l" defTabSz="91416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4990"/>
          </a:solidFill>
          <a:latin typeface="+mn-lt"/>
          <a:ea typeface="+mn-ea"/>
          <a:cs typeface="+mn-cs"/>
        </a:defRPr>
      </a:lvl2pPr>
      <a:lvl3pPr marL="1142706" indent="-228541" algn="l" defTabSz="91416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4990"/>
          </a:solidFill>
          <a:latin typeface="+mn-lt"/>
          <a:ea typeface="+mn-ea"/>
          <a:cs typeface="+mn-cs"/>
        </a:defRPr>
      </a:lvl3pPr>
      <a:lvl4pPr marL="1599790" indent="-228541" algn="l" defTabSz="914165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4990"/>
          </a:solidFill>
          <a:latin typeface="+mn-lt"/>
          <a:ea typeface="+mn-ea"/>
          <a:cs typeface="+mn-cs"/>
        </a:defRPr>
      </a:lvl4pPr>
      <a:lvl5pPr marL="2056875" indent="-228541" algn="l" defTabSz="914165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4990"/>
          </a:solidFill>
          <a:latin typeface="+mn-lt"/>
          <a:ea typeface="+mn-ea"/>
          <a:cs typeface="+mn-cs"/>
        </a:defRPr>
      </a:lvl5pPr>
      <a:lvl6pPr marL="2513959" indent="-228541" algn="l" defTabSz="914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0" indent="-228541" algn="l" defTabSz="914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4" indent="-228541" algn="l" defTabSz="914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5" indent="-228541" algn="l" defTabSz="9141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s.twitter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3.emf"/><Relationship Id="rId7" Type="http://schemas.openxmlformats.org/officeDocument/2006/relationships/image" Target="../media/image25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24.emf"/><Relationship Id="rId10" Type="http://schemas.openxmlformats.org/officeDocument/2006/relationships/image" Target="../media/image5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https://www.youtube.com/watch?v=0AOPfvinDxQ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0UFsJhYBxzY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48880"/>
            <a:ext cx="7772400" cy="747514"/>
          </a:xfrm>
        </p:spPr>
        <p:txBody>
          <a:bodyPr>
            <a:normAutofit/>
          </a:bodyPr>
          <a:lstStyle/>
          <a:p>
            <a:r>
              <a:rPr lang="en-US" b="0" dirty="0" smtClean="0"/>
              <a:t>Event Detection in </a:t>
            </a:r>
            <a:r>
              <a:rPr lang="en-US" b="0" dirty="0" smtClean="0"/>
              <a:t>Twitter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3501008"/>
            <a:ext cx="7920880" cy="1872208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Joan Capdevila </a:t>
            </a:r>
            <a:r>
              <a:rPr lang="en-US" sz="2000" baseline="30000" dirty="0" smtClean="0"/>
              <a:t>(</a:t>
            </a:r>
            <a:r>
              <a:rPr lang="en-US" sz="2000" baseline="30000" dirty="0"/>
              <a:t>1,2</a:t>
            </a:r>
            <a:r>
              <a:rPr lang="en-US" sz="2000" baseline="30000" dirty="0" smtClean="0"/>
              <a:t>)</a:t>
            </a:r>
            <a:endParaRPr lang="en-US" sz="2000" dirty="0" smtClean="0"/>
          </a:p>
          <a:p>
            <a:r>
              <a:rPr lang="en-US" sz="2000" dirty="0" smtClean="0"/>
              <a:t>Advisors: Jesús Cerquides </a:t>
            </a:r>
            <a:r>
              <a:rPr lang="en-US" sz="2000" baseline="30000" dirty="0" smtClean="0"/>
              <a:t>(3)</a:t>
            </a:r>
            <a:r>
              <a:rPr lang="en-US" sz="2000" dirty="0" smtClean="0"/>
              <a:t>, Jordi Torres </a:t>
            </a:r>
            <a:r>
              <a:rPr lang="en-US" sz="2000" baseline="30000" dirty="0" smtClean="0"/>
              <a:t>(</a:t>
            </a:r>
            <a:r>
              <a:rPr lang="en-US" sz="2000" baseline="30000" dirty="0"/>
              <a:t>1,2</a:t>
            </a:r>
            <a:r>
              <a:rPr lang="en-US" sz="2000" baseline="30000" dirty="0" smtClean="0"/>
              <a:t>)</a:t>
            </a:r>
            <a:r>
              <a:rPr lang="en-US" sz="2000" dirty="0" smtClean="0"/>
              <a:t> 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3568" y="4365104"/>
            <a:ext cx="7920880" cy="1152128"/>
          </a:xfrm>
          <a:prstGeom prst="rect">
            <a:avLst/>
          </a:prstGeom>
        </p:spPr>
        <p:txBody>
          <a:bodyPr vert="horz" lIns="91416" tIns="45709" rIns="91416" bIns="45709" rtlCol="0">
            <a:normAutofit lnSpcReduction="10000"/>
          </a:bodyPr>
          <a:lstStyle>
            <a:lvl1pPr marL="0" indent="0" algn="ctr" defTabSz="914165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082" indent="0" algn="ctr" defTabSz="91416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65" indent="0" algn="ctr" defTabSz="914165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250" indent="0" algn="ctr" defTabSz="91416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332" indent="0" algn="ctr" defTabSz="914165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415" indent="0" algn="ctr" defTabSz="91416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500" indent="0" algn="ctr" defTabSz="91416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580" indent="0" algn="ctr" defTabSz="91416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665" indent="0" algn="ctr" defTabSz="91416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sz="1300" dirty="0" smtClean="0"/>
              <a:t>(1) </a:t>
            </a:r>
            <a:r>
              <a:rPr lang="en-US" sz="1300" dirty="0"/>
              <a:t>Department </a:t>
            </a:r>
            <a:r>
              <a:rPr lang="en-US" sz="1300" dirty="0" err="1" smtClean="0"/>
              <a:t>d’Arquitectura</a:t>
            </a:r>
            <a:r>
              <a:rPr lang="en-US" sz="1300" dirty="0" smtClean="0"/>
              <a:t> de </a:t>
            </a:r>
            <a:r>
              <a:rPr lang="en-US" sz="1300" dirty="0" err="1" smtClean="0"/>
              <a:t>Computadors</a:t>
            </a:r>
            <a:r>
              <a:rPr lang="en-US" sz="1300" dirty="0" smtClean="0"/>
              <a:t>, </a:t>
            </a:r>
            <a:r>
              <a:rPr lang="en-US" sz="1300" dirty="0" err="1"/>
              <a:t>Universitat</a:t>
            </a:r>
            <a:r>
              <a:rPr lang="en-US" sz="1300" dirty="0"/>
              <a:t> </a:t>
            </a:r>
            <a:r>
              <a:rPr lang="en-US" sz="1300" dirty="0" err="1"/>
              <a:t>Politècnica</a:t>
            </a:r>
            <a:r>
              <a:rPr lang="en-US" sz="1300" dirty="0"/>
              <a:t> de </a:t>
            </a:r>
            <a:r>
              <a:rPr lang="en-US" sz="1300" dirty="0" err="1"/>
              <a:t>Catalunya</a:t>
            </a:r>
            <a:r>
              <a:rPr lang="en-US" sz="1300" dirty="0"/>
              <a:t> </a:t>
            </a:r>
            <a:r>
              <a:rPr lang="en-US" sz="1300" dirty="0" smtClean="0"/>
              <a:t>(AC-UPC</a:t>
            </a:r>
            <a:r>
              <a:rPr lang="en-US" sz="1300" dirty="0"/>
              <a:t>)</a:t>
            </a:r>
            <a:endParaRPr lang="en-US" sz="1300" dirty="0" smtClean="0"/>
          </a:p>
          <a:p>
            <a:r>
              <a:rPr lang="en-US" sz="1300" dirty="0" smtClean="0"/>
              <a:t>(2) Barcelona Supercomputing Center (BSC-CNS)</a:t>
            </a:r>
          </a:p>
          <a:p>
            <a:r>
              <a:rPr lang="en-US" sz="1300" dirty="0" smtClean="0"/>
              <a:t>(3)</a:t>
            </a:r>
            <a:r>
              <a:rPr lang="en-US" sz="1300" dirty="0"/>
              <a:t> </a:t>
            </a:r>
            <a:r>
              <a:rPr lang="en-US" sz="1300" dirty="0" err="1"/>
              <a:t>Institut</a:t>
            </a:r>
            <a:r>
              <a:rPr lang="en-US" sz="1300" dirty="0"/>
              <a:t> </a:t>
            </a:r>
            <a:r>
              <a:rPr lang="en-US" sz="1300" dirty="0" err="1"/>
              <a:t>d’Investigació</a:t>
            </a:r>
            <a:r>
              <a:rPr lang="en-US" sz="1300" dirty="0"/>
              <a:t> en </a:t>
            </a:r>
            <a:r>
              <a:rPr lang="en-US" sz="1300" dirty="0" err="1" smtClean="0"/>
              <a:t>Intel·ligència</a:t>
            </a:r>
            <a:r>
              <a:rPr lang="en-US" sz="1300" dirty="0" smtClean="0"/>
              <a:t> </a:t>
            </a:r>
            <a:r>
              <a:rPr lang="en-US" sz="1300" dirty="0"/>
              <a:t>Artificial (IIIA-CSIC)</a:t>
            </a:r>
            <a:endParaRPr lang="en-US" sz="1300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112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10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Goals of event detection:</a:t>
            </a:r>
            <a:endParaRPr lang="en-US" dirty="0" smtClean="0"/>
          </a:p>
          <a:p>
            <a:pPr lvl="1"/>
            <a:r>
              <a:rPr lang="en-US" dirty="0" smtClean="0"/>
              <a:t>Event identification</a:t>
            </a:r>
          </a:p>
          <a:p>
            <a:pPr lvl="2"/>
            <a:r>
              <a:rPr lang="en-US" b="1" dirty="0" smtClean="0"/>
              <a:t>Accuracy – detect as accurately as possible</a:t>
            </a:r>
          </a:p>
          <a:p>
            <a:pPr lvl="2"/>
            <a:r>
              <a:rPr lang="en-US" dirty="0" smtClean="0"/>
              <a:t>Quickness – detect as quickly as possible</a:t>
            </a:r>
          </a:p>
          <a:p>
            <a:pPr lvl="1"/>
            <a:r>
              <a:rPr lang="en-US" dirty="0" smtClean="0"/>
              <a:t>Event summarization</a:t>
            </a:r>
          </a:p>
          <a:p>
            <a:pPr lvl="2"/>
            <a:r>
              <a:rPr lang="en-US" b="1" dirty="0"/>
              <a:t>Pinpoint the affected subgroups of </a:t>
            </a:r>
            <a:r>
              <a:rPr lang="en-US" b="1" dirty="0" smtClean="0"/>
              <a:t>data</a:t>
            </a:r>
          </a:p>
          <a:p>
            <a:pPr lvl="2"/>
            <a:r>
              <a:rPr lang="en-US" dirty="0" smtClean="0"/>
              <a:t>Severity/magnitude of the event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Types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Retrospective or batch: detect events from historical data.</a:t>
            </a:r>
          </a:p>
          <a:p>
            <a:pPr lvl="1"/>
            <a:r>
              <a:rPr lang="en-US" dirty="0" smtClean="0"/>
              <a:t>Prospective or online: detect current events.</a:t>
            </a:r>
          </a:p>
        </p:txBody>
      </p:sp>
    </p:spTree>
    <p:extLst>
      <p:ext uri="{BB962C8B-B14F-4D97-AF65-F5344CB8AC3E}">
        <p14:creationId xmlns:p14="http://schemas.microsoft.com/office/powerpoint/2010/main" val="76000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CRAWLING TWITTER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11</a:t>
            </a:fld>
            <a:endParaRPr lang="es-E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65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12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APIs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87" y="2811779"/>
            <a:ext cx="2006476" cy="2017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039" y="2808827"/>
            <a:ext cx="2006476" cy="20179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80928"/>
            <a:ext cx="2006476" cy="2017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" y="2811779"/>
            <a:ext cx="2006476" cy="2017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2577" t="21156" r="18143" b="25696"/>
          <a:stretch/>
        </p:blipFill>
        <p:spPr>
          <a:xfrm>
            <a:off x="1284923" y="1420452"/>
            <a:ext cx="433293" cy="3884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71" y="1545952"/>
            <a:ext cx="360040" cy="360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635" y="1383198"/>
            <a:ext cx="360040" cy="360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691" y="1124744"/>
            <a:ext cx="360040" cy="3600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2577" t="21156" r="18143" b="25696"/>
          <a:stretch/>
        </p:blipFill>
        <p:spPr>
          <a:xfrm>
            <a:off x="1788979" y="1556792"/>
            <a:ext cx="433293" cy="3884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2577" t="21156" r="18143" b="25696"/>
          <a:stretch/>
        </p:blipFill>
        <p:spPr>
          <a:xfrm>
            <a:off x="708859" y="1196752"/>
            <a:ext cx="433293" cy="3884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8660" t="20844" r="28412" b="20596"/>
          <a:stretch/>
        </p:blipFill>
        <p:spPr>
          <a:xfrm>
            <a:off x="2869099" y="1124744"/>
            <a:ext cx="316713" cy="4320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28660" t="20844" r="28412" b="20596"/>
          <a:stretch/>
        </p:blipFill>
        <p:spPr>
          <a:xfrm>
            <a:off x="3344474" y="1340768"/>
            <a:ext cx="316713" cy="432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28660" t="20844" r="28412" b="20596"/>
          <a:stretch/>
        </p:blipFill>
        <p:spPr>
          <a:xfrm>
            <a:off x="3776522" y="1556792"/>
            <a:ext cx="316713" cy="4320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331" y="1623740"/>
            <a:ext cx="360040" cy="360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379" y="1340768"/>
            <a:ext cx="360040" cy="360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427" y="1124744"/>
            <a:ext cx="360040" cy="3600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2795" y="2204864"/>
            <a:ext cx="8856984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 APIs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 flipV="1">
            <a:off x="276811" y="1658417"/>
            <a:ext cx="648072" cy="1296144"/>
          </a:xfrm>
          <a:prstGeom prst="curved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Right Arrow 23"/>
          <p:cNvSpPr/>
          <p:nvPr/>
        </p:nvSpPr>
        <p:spPr>
          <a:xfrm flipH="1" flipV="1">
            <a:off x="8269699" y="1658417"/>
            <a:ext cx="720080" cy="1296144"/>
          </a:xfrm>
          <a:prstGeom prst="curved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640" y="4941168"/>
            <a:ext cx="2400579" cy="122413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6475" y="4941168"/>
            <a:ext cx="2339752" cy="13437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4227" y="4941168"/>
            <a:ext cx="2304256" cy="136815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rot="16200000">
            <a:off x="135958" y="537321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07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13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APIs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Twitter account and link it with a cellphone number.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Register the </a:t>
            </a:r>
            <a:r>
              <a:rPr lang="en-US" dirty="0"/>
              <a:t>app at </a:t>
            </a:r>
            <a:r>
              <a:rPr lang="en-US" dirty="0">
                <a:hlinkClick r:id="rId2"/>
              </a:rPr>
              <a:t>https://apps.twitter.com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 the </a:t>
            </a:r>
            <a:r>
              <a:rPr lang="en-US" dirty="0" err="1" smtClean="0"/>
              <a:t>Oauth</a:t>
            </a:r>
            <a:r>
              <a:rPr lang="en-US" dirty="0" smtClean="0"/>
              <a:t> credentials: CONSUMER_KEY</a:t>
            </a:r>
            <a:r>
              <a:rPr lang="en-US" dirty="0"/>
              <a:t>, CONSUMER_SECRET, ACCESS_TOKEN, </a:t>
            </a:r>
            <a:r>
              <a:rPr lang="en-US" dirty="0" smtClean="0"/>
              <a:t>ACCESS_SECRET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Request Twitter data through authenticated HTTP Requests (GET; POST) to:</a:t>
            </a:r>
          </a:p>
          <a:p>
            <a:pPr marL="1257093" lvl="2" indent="-457200"/>
            <a:r>
              <a:rPr lang="en-US" dirty="0" smtClean="0"/>
              <a:t>REST API</a:t>
            </a:r>
          </a:p>
          <a:p>
            <a:pPr marL="1257093" lvl="2" indent="-457200"/>
            <a:r>
              <a:rPr lang="en-US" dirty="0" smtClean="0"/>
              <a:t>Streaming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Keep track of the number of petitions to not exceed the limits.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0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14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dataset for local event detection: “La </a:t>
            </a:r>
            <a:r>
              <a:rPr lang="en-US" dirty="0" err="1" smtClean="0"/>
              <a:t>Mercè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" name="Content Placeholder 4" descr="Screen Shot 2016-07-20 at 17.15.4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r="1027"/>
          <a:stretch/>
        </p:blipFill>
        <p:spPr>
          <a:xfrm>
            <a:off x="1763688" y="1916832"/>
            <a:ext cx="5408706" cy="4896544"/>
          </a:xfrm>
        </p:spPr>
      </p:pic>
      <p:pic>
        <p:nvPicPr>
          <p:cNvPr id="7" name="Picture 6" descr="Screen Shot 2016-07-20 at 17.16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660232" cy="11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48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Tweet-SCAN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15</a:t>
            </a:fld>
            <a:endParaRPr lang="es-ES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5536" y="4869160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dirty="0">
                <a:solidFill>
                  <a:schemeClr val="bg1"/>
                </a:solidFill>
              </a:rPr>
              <a:t>Joan Capdevila, Jesús Cerquides, Jordi Nin, Jordi Torres, 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r"/>
            <a:r>
              <a:rPr lang="en-US" b="1" dirty="0" smtClean="0">
                <a:solidFill>
                  <a:schemeClr val="bg1"/>
                </a:solidFill>
              </a:rPr>
              <a:t>Tweet</a:t>
            </a:r>
            <a:r>
              <a:rPr lang="en-US" b="1" dirty="0">
                <a:solidFill>
                  <a:schemeClr val="bg1"/>
                </a:solidFill>
              </a:rPr>
              <a:t>-SCAN: An event discovery technique for geo-located tweets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i="1" dirty="0">
                <a:solidFill>
                  <a:schemeClr val="bg1"/>
                </a:solidFill>
              </a:rPr>
              <a:t> </a:t>
            </a:r>
            <a:endParaRPr lang="en-US" i="1" dirty="0" smtClean="0">
              <a:solidFill>
                <a:schemeClr val="bg1"/>
              </a:solidFill>
            </a:endParaRPr>
          </a:p>
          <a:p>
            <a:pPr lvl="0" algn="r"/>
            <a:r>
              <a:rPr lang="en-US" i="1" dirty="0" smtClean="0">
                <a:solidFill>
                  <a:schemeClr val="bg1"/>
                </a:solidFill>
              </a:rPr>
              <a:t>Pattern </a:t>
            </a:r>
            <a:r>
              <a:rPr lang="en-US" i="1" dirty="0">
                <a:solidFill>
                  <a:schemeClr val="bg1"/>
                </a:solidFill>
              </a:rPr>
              <a:t>Recognition Letters</a:t>
            </a:r>
            <a:r>
              <a:rPr lang="en-US" dirty="0">
                <a:solidFill>
                  <a:schemeClr val="bg1"/>
                </a:solidFill>
              </a:rPr>
              <a:t>, Available online 25 August </a:t>
            </a:r>
            <a:r>
              <a:rPr lang="en-US" dirty="0" smtClean="0">
                <a:solidFill>
                  <a:schemeClr val="bg1"/>
                </a:solidFill>
              </a:rPr>
              <a:t>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b="1" dirty="0" smtClean="0"/>
              <a:t>Density-based Spatial Clustering of Applications with Noise </a:t>
            </a:r>
            <a:r>
              <a:rPr lang="en-US" dirty="0" smtClean="0"/>
              <a:t>(DBSCAN).</a:t>
            </a:r>
          </a:p>
          <a:p>
            <a:endParaRPr lang="en-US" dirty="0" smtClean="0"/>
          </a:p>
          <a:p>
            <a:r>
              <a:rPr lang="en-US" dirty="0"/>
              <a:t>Uses probabilistic </a:t>
            </a:r>
            <a:r>
              <a:rPr lang="en-US" b="1" dirty="0"/>
              <a:t>topic models </a:t>
            </a:r>
            <a:r>
              <a:rPr lang="en-US" dirty="0"/>
              <a:t>for the textual </a:t>
            </a:r>
            <a:r>
              <a:rPr lang="en-US" dirty="0" smtClean="0"/>
              <a:t>component.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Considers the spatial, temporal, textual and user features of a tweet.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Aims to discover density-connected sets</a:t>
            </a:r>
            <a:r>
              <a:rPr lang="en-US" i="1" dirty="0"/>
              <a:t> </a:t>
            </a:r>
            <a:r>
              <a:rPr lang="en-US" dirty="0"/>
              <a:t>of tweets that might be related to a local event.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4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5" y="1268760"/>
            <a:ext cx="8928992" cy="144016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Defines two predicates:</a:t>
            </a:r>
          </a:p>
          <a:p>
            <a:pPr lvl="1"/>
            <a:r>
              <a:rPr lang="en-US" dirty="0" smtClean="0"/>
              <a:t>Neighborhood:</a:t>
            </a:r>
          </a:p>
          <a:p>
            <a:pPr lvl="1"/>
            <a:r>
              <a:rPr lang="en-US" dirty="0" smtClean="0"/>
              <a:t>Cardinality:</a:t>
            </a:r>
            <a:endParaRPr lang="en-US" dirty="0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903491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371730"/>
              </p:ext>
            </p:extLst>
          </p:nvPr>
        </p:nvGraphicFramePr>
        <p:xfrm>
          <a:off x="2771800" y="1669845"/>
          <a:ext cx="2436902" cy="463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5" imgW="1270000" imgH="241300" progId="Equation.3">
                  <p:embed/>
                </p:oleObj>
              </mc:Choice>
              <mc:Fallback>
                <p:oleObj name="Equation" r:id="rId5" imgW="1270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1800" y="1669845"/>
                        <a:ext cx="2436902" cy="463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696" y="2675810"/>
            <a:ext cx="5328592" cy="2193350"/>
          </a:xfrm>
          <a:prstGeom prst="rect">
            <a:avLst/>
          </a:prstGeom>
        </p:spPr>
      </p:pic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778225"/>
              </p:ext>
            </p:extLst>
          </p:nvPr>
        </p:nvGraphicFramePr>
        <p:xfrm>
          <a:off x="2578100" y="2058988"/>
          <a:ext cx="47736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8" imgW="2755900" imgH="292100" progId="Equation.3">
                  <p:embed/>
                </p:oleObj>
              </mc:Choice>
              <mc:Fallback>
                <p:oleObj name="Equation" r:id="rId8" imgW="27559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78100" y="2058988"/>
                        <a:ext cx="4773613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395536" y="4725144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Directly </a:t>
            </a:r>
          </a:p>
          <a:p>
            <a:pPr algn="ctr"/>
            <a:r>
              <a:rPr lang="en-US" dirty="0" smtClean="0"/>
              <a:t>density-reachable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491880" y="493187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Density-reachable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652120" y="492258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Density-connected</a:t>
            </a:r>
            <a:endParaRPr lang="en-US" dirty="0"/>
          </a:p>
        </p:txBody>
      </p:sp>
      <p:sp>
        <p:nvSpPr>
          <p:cNvPr id="61" name="Content Placeholder 3"/>
          <p:cNvSpPr txBox="1">
            <a:spLocks/>
          </p:cNvSpPr>
          <p:nvPr/>
        </p:nvSpPr>
        <p:spPr>
          <a:xfrm>
            <a:off x="107504" y="5373216"/>
            <a:ext cx="8928992" cy="1440160"/>
          </a:xfrm>
          <a:prstGeom prst="rect">
            <a:avLst/>
          </a:prstGeom>
        </p:spPr>
        <p:txBody>
          <a:bodyPr vert="horz" lIns="91416" tIns="45709" rIns="91416" bIns="45709" rtlCol="0">
            <a:normAutofit/>
          </a:bodyPr>
          <a:lstStyle>
            <a:lvl1pPr marL="342813" indent="-342813" algn="l" defTabSz="914165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760" indent="-285677" algn="l" defTabSz="9141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2706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599790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6875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3959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40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24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05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A DBSCAN cluster is a set of density-connected points that contain all possible density-reachable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4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569010" y="2564904"/>
            <a:ext cx="7531382" cy="2425360"/>
            <a:chOff x="569010" y="2587816"/>
            <a:chExt cx="7531382" cy="2425360"/>
          </a:xfrm>
        </p:grpSpPr>
        <p:sp>
          <p:nvSpPr>
            <p:cNvPr id="58" name="Oval 57"/>
            <p:cNvSpPr/>
            <p:nvPr/>
          </p:nvSpPr>
          <p:spPr>
            <a:xfrm>
              <a:off x="1717865" y="3736671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356118" y="3736671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973166" y="3481369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845515" y="3226068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100817" y="3991972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483768" y="4374923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611419" y="4119622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228467" y="2970767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334913" y="3481369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526177" y="3736671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4015575" y="3609020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4781478" y="3481369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4909128" y="3991972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4909128" y="3736671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526177" y="4119622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292080" y="3353719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3504972" y="4502574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4143225" y="3991972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590214" y="4885525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69010" y="2843117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292080" y="4119622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313284" y="3098418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6568585" y="4630224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313284" y="2843117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96236" y="2970767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696236" y="3226068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96236" y="2715466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7079188" y="2843117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079188" y="3098418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462139" y="2970767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845091" y="3098418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6313284" y="3864321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462139" y="3991972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5802682" y="2715466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4143225" y="3226068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377322" y="2587816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18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5" y="1268760"/>
            <a:ext cx="8928992" cy="936104"/>
          </a:xfrm>
        </p:spPr>
        <p:txBody>
          <a:bodyPr/>
          <a:lstStyle/>
          <a:p>
            <a:r>
              <a:rPr lang="en-US" dirty="0" smtClean="0"/>
              <a:t>DBSCAN clustering results for a given </a:t>
            </a:r>
            <a:r>
              <a:rPr lang="en-US" dirty="0" err="1" smtClean="0"/>
              <a:t>ε</a:t>
            </a:r>
            <a:r>
              <a:rPr lang="en-US" dirty="0" smtClean="0"/>
              <a:t> and </a:t>
            </a:r>
            <a:r>
              <a:rPr lang="en-US" dirty="0" err="1" smtClean="0"/>
              <a:t>MinPts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69010" y="2564904"/>
            <a:ext cx="7531382" cy="2425360"/>
            <a:chOff x="569010" y="2587816"/>
            <a:chExt cx="7531382" cy="2425360"/>
          </a:xfrm>
        </p:grpSpPr>
        <p:sp>
          <p:nvSpPr>
            <p:cNvPr id="6" name="Oval 5"/>
            <p:cNvSpPr/>
            <p:nvPr/>
          </p:nvSpPr>
          <p:spPr>
            <a:xfrm>
              <a:off x="1717865" y="3736671"/>
              <a:ext cx="255301" cy="127651"/>
            </a:xfrm>
            <a:prstGeom prst="ellipse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356118" y="3736671"/>
              <a:ext cx="255301" cy="127651"/>
            </a:xfrm>
            <a:prstGeom prst="ellipse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73166" y="3481369"/>
              <a:ext cx="255301" cy="127651"/>
            </a:xfrm>
            <a:prstGeom prst="ellipse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845515" y="3226068"/>
              <a:ext cx="255301" cy="127651"/>
            </a:xfrm>
            <a:prstGeom prst="ellipse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100817" y="3991972"/>
              <a:ext cx="255301" cy="127651"/>
            </a:xfrm>
            <a:prstGeom prst="ellipse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83768" y="4374923"/>
              <a:ext cx="255301" cy="1276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11419" y="4119622"/>
              <a:ext cx="255301" cy="127651"/>
            </a:xfrm>
            <a:prstGeom prst="ellipse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228467" y="2970767"/>
              <a:ext cx="255301" cy="1276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34913" y="3481369"/>
              <a:ext cx="255301" cy="127651"/>
            </a:xfrm>
            <a:prstGeom prst="ellipse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526177" y="3736671"/>
              <a:ext cx="255301" cy="12765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15575" y="3609020"/>
              <a:ext cx="255301" cy="12765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781478" y="3481369"/>
              <a:ext cx="255301" cy="12765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09128" y="3991972"/>
              <a:ext cx="255301" cy="12765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909128" y="3736671"/>
              <a:ext cx="255301" cy="12765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526177" y="4119622"/>
              <a:ext cx="255301" cy="12765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292080" y="3353719"/>
              <a:ext cx="255301" cy="127651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504972" y="4502574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143225" y="3991972"/>
              <a:ext cx="255301" cy="12765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590214" y="4885525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69010" y="2843117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292080" y="4119622"/>
              <a:ext cx="255301" cy="127651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313284" y="3098418"/>
              <a:ext cx="255301" cy="12765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6568585" y="4630224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313284" y="2843117"/>
              <a:ext cx="255301" cy="12765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696236" y="2970767"/>
              <a:ext cx="255301" cy="12765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696236" y="3226068"/>
              <a:ext cx="255301" cy="12765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96236" y="2715466"/>
              <a:ext cx="255301" cy="12765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079188" y="2843117"/>
              <a:ext cx="255301" cy="12765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079188" y="3098418"/>
              <a:ext cx="255301" cy="12765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462139" y="2970767"/>
              <a:ext cx="255301" cy="12765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845091" y="3098418"/>
              <a:ext cx="255301" cy="12765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13284" y="3864321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462139" y="3991972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802682" y="2715466"/>
              <a:ext cx="255301" cy="12765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143225" y="3226068"/>
              <a:ext cx="255301" cy="127651"/>
            </a:xfrm>
            <a:prstGeom prst="ellipse">
              <a:avLst/>
            </a:prstGeom>
            <a:solidFill>
              <a:srgbClr val="CCFFCC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377322" y="2587816"/>
              <a:ext cx="255301" cy="12765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999390" y="2204864"/>
            <a:ext cx="2639496" cy="1272287"/>
            <a:chOff x="4999390" y="2204864"/>
            <a:chExt cx="2639496" cy="1272287"/>
          </a:xfrm>
        </p:grpSpPr>
        <p:sp>
          <p:nvSpPr>
            <p:cNvPr id="44" name="TextBox 43"/>
            <p:cNvSpPr txBox="1"/>
            <p:nvPr/>
          </p:nvSpPr>
          <p:spPr>
            <a:xfrm>
              <a:off x="5724128" y="2204864"/>
              <a:ext cx="191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</a:rPr>
                <a:t>Core point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45" name="Straight Arrow Connector 44"/>
            <p:cNvCxnSpPr>
              <a:endCxn id="29" idx="1"/>
            </p:cNvCxnSpPr>
            <p:nvPr/>
          </p:nvCxnSpPr>
          <p:spPr>
            <a:xfrm>
              <a:off x="6057983" y="2564904"/>
              <a:ext cx="292690" cy="273995"/>
            </a:xfrm>
            <a:prstGeom prst="straightConnector1">
              <a:avLst/>
            </a:prstGeom>
            <a:ln w="6350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17" idx="7"/>
            </p:cNvCxnSpPr>
            <p:nvPr/>
          </p:nvCxnSpPr>
          <p:spPr>
            <a:xfrm flipH="1">
              <a:off x="4999390" y="2564904"/>
              <a:ext cx="1058593" cy="912247"/>
            </a:xfrm>
            <a:prstGeom prst="straightConnector1">
              <a:avLst/>
            </a:prstGeom>
            <a:ln w="6350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542689" y="2204864"/>
            <a:ext cx="2935957" cy="986367"/>
            <a:chOff x="2542689" y="2204864"/>
            <a:chExt cx="2935957" cy="986367"/>
          </a:xfrm>
        </p:grpSpPr>
        <p:sp>
          <p:nvSpPr>
            <p:cNvPr id="43" name="TextBox 42"/>
            <p:cNvSpPr txBox="1"/>
            <p:nvPr/>
          </p:nvSpPr>
          <p:spPr>
            <a:xfrm>
              <a:off x="3563888" y="2204864"/>
              <a:ext cx="191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Border point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49" name="Straight Arrow Connector 48"/>
            <p:cNvCxnSpPr>
              <a:stCxn id="43" idx="2"/>
            </p:cNvCxnSpPr>
            <p:nvPr/>
          </p:nvCxnSpPr>
          <p:spPr>
            <a:xfrm flipH="1">
              <a:off x="2542689" y="2512641"/>
              <a:ext cx="1978578" cy="476820"/>
            </a:xfrm>
            <a:prstGeom prst="straightConnector1">
              <a:avLst/>
            </a:prstGeom>
            <a:ln w="6350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3" idx="2"/>
            </p:cNvCxnSpPr>
            <p:nvPr/>
          </p:nvCxnSpPr>
          <p:spPr>
            <a:xfrm flipH="1">
              <a:off x="4329793" y="2512641"/>
              <a:ext cx="191474" cy="678590"/>
            </a:xfrm>
            <a:prstGeom prst="straightConnector1">
              <a:avLst/>
            </a:prstGeom>
            <a:ln w="6350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6922" y="2204864"/>
            <a:ext cx="2973352" cy="634035"/>
            <a:chOff x="786922" y="2204864"/>
            <a:chExt cx="2973352" cy="634035"/>
          </a:xfrm>
        </p:grpSpPr>
        <p:sp>
          <p:nvSpPr>
            <p:cNvPr id="42" name="TextBox 41"/>
            <p:cNvSpPr txBox="1"/>
            <p:nvPr/>
          </p:nvSpPr>
          <p:spPr>
            <a:xfrm>
              <a:off x="1207263" y="2204864"/>
              <a:ext cx="255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</a:rPr>
                <a:t>Noise point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52" name="Straight Arrow Connector 51"/>
            <p:cNvCxnSpPr>
              <a:endCxn id="25" idx="7"/>
            </p:cNvCxnSpPr>
            <p:nvPr/>
          </p:nvCxnSpPr>
          <p:spPr>
            <a:xfrm flipH="1">
              <a:off x="786922" y="2564904"/>
              <a:ext cx="1186243" cy="273995"/>
            </a:xfrm>
            <a:prstGeom prst="straightConnector1">
              <a:avLst/>
            </a:prstGeom>
            <a:ln w="6350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50" idx="2"/>
            </p:cNvCxnSpPr>
            <p:nvPr/>
          </p:nvCxnSpPr>
          <p:spPr>
            <a:xfrm>
              <a:off x="1973166" y="2564904"/>
              <a:ext cx="1404156" cy="63825"/>
            </a:xfrm>
            <a:prstGeom prst="straightConnector1">
              <a:avLst/>
            </a:prstGeom>
            <a:ln w="6350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2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19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topic models</a:t>
            </a:r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t="-17467" b="-17467"/>
          <a:stretch>
            <a:fillRect/>
          </a:stretch>
        </p:blipFill>
        <p:spPr>
          <a:xfrm>
            <a:off x="107950" y="1195859"/>
            <a:ext cx="8928100" cy="4897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0152" y="544522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Fig. - </a:t>
            </a:r>
            <a:r>
              <a:rPr lang="en-US" sz="1600" dirty="0" err="1" smtClean="0"/>
              <a:t>Xuriguera</a:t>
            </a:r>
            <a:r>
              <a:rPr lang="en-US" sz="1600" dirty="0" smtClean="0"/>
              <a:t> et al.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259468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4990"/>
                </a:solidFill>
              </a:rPr>
              <a:t>Latent </a:t>
            </a:r>
            <a:r>
              <a:rPr lang="en-US" sz="2000" dirty="0" err="1" smtClean="0">
                <a:solidFill>
                  <a:srgbClr val="004990"/>
                </a:solidFill>
              </a:rPr>
              <a:t>Dirichlet</a:t>
            </a:r>
            <a:r>
              <a:rPr lang="en-US" sz="2000" dirty="0" smtClean="0">
                <a:solidFill>
                  <a:srgbClr val="004990"/>
                </a:solidFill>
              </a:rPr>
              <a:t> Allocation (LDA) (</a:t>
            </a:r>
            <a:r>
              <a:rPr lang="en-US" sz="2000" dirty="0" err="1" smtClean="0">
                <a:solidFill>
                  <a:srgbClr val="004990"/>
                </a:solidFill>
              </a:rPr>
              <a:t>Blei</a:t>
            </a:r>
            <a:r>
              <a:rPr lang="en-US" sz="2000" dirty="0" smtClean="0">
                <a:solidFill>
                  <a:srgbClr val="004990"/>
                </a:solidFill>
              </a:rPr>
              <a:t> et al. 2013)</a:t>
            </a:r>
            <a:endParaRPr lang="en-US" sz="2000" dirty="0">
              <a:solidFill>
                <a:srgbClr val="004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5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5" y="1268760"/>
            <a:ext cx="4752527" cy="4896544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Event detection in Twitter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Crawling Twitter</a:t>
            </a:r>
          </a:p>
          <a:p>
            <a:pPr lvl="1"/>
            <a:r>
              <a:rPr lang="en-US" dirty="0" smtClean="0"/>
              <a:t>Social Network API</a:t>
            </a:r>
          </a:p>
          <a:p>
            <a:pPr lvl="1"/>
            <a:r>
              <a:rPr lang="en-US" dirty="0" smtClean="0"/>
              <a:t>Twitter APIs [.</a:t>
            </a:r>
            <a:r>
              <a:rPr lang="en-US" dirty="0" err="1" smtClean="0"/>
              <a:t>iypnb</a:t>
            </a:r>
            <a:r>
              <a:rPr lang="en-US" dirty="0" smtClean="0"/>
              <a:t>]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dirty="0"/>
              <a:t>La </a:t>
            </a:r>
            <a:r>
              <a:rPr lang="en-US" dirty="0" err="1"/>
              <a:t>Mercè</a:t>
            </a:r>
            <a:r>
              <a:rPr lang="en-US" dirty="0"/>
              <a:t>” dataset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004049" y="1268760"/>
            <a:ext cx="3960440" cy="4896544"/>
          </a:xfrm>
          <a:prstGeom prst="rect">
            <a:avLst/>
          </a:prstGeom>
        </p:spPr>
        <p:txBody>
          <a:bodyPr vert="horz" lIns="91416" tIns="45709" rIns="91416" bIns="45709" rtlCol="0">
            <a:normAutofit fontScale="92500" lnSpcReduction="20000"/>
          </a:bodyPr>
          <a:lstStyle>
            <a:lvl1pPr marL="342813" indent="-342813" algn="l" defTabSz="914165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760" indent="-285677" algn="l" defTabSz="9141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2706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599790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6875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3959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40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24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05" indent="-228541" algn="l" defTabSz="9141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Tweet-SCAN</a:t>
            </a:r>
          </a:p>
          <a:p>
            <a:pPr lvl="1"/>
            <a:r>
              <a:rPr lang="en-US" dirty="0"/>
              <a:t>Background</a:t>
            </a:r>
          </a:p>
          <a:p>
            <a:pPr lvl="2"/>
            <a:r>
              <a:rPr lang="en-US" dirty="0"/>
              <a:t>DBSCAN </a:t>
            </a:r>
            <a:r>
              <a:rPr lang="en-US" dirty="0" smtClean="0"/>
              <a:t>[.</a:t>
            </a:r>
            <a:r>
              <a:rPr lang="en-US" dirty="0" err="1" smtClean="0"/>
              <a:t>ipynb</a:t>
            </a:r>
            <a:r>
              <a:rPr lang="en-US" dirty="0" smtClean="0"/>
              <a:t>]</a:t>
            </a:r>
            <a:endParaRPr lang="en-US" dirty="0"/>
          </a:p>
          <a:p>
            <a:pPr lvl="2"/>
            <a:r>
              <a:rPr lang="en-US" dirty="0"/>
              <a:t>Topic </a:t>
            </a:r>
            <a:r>
              <a:rPr lang="en-US" dirty="0" smtClean="0"/>
              <a:t>models </a:t>
            </a:r>
            <a:r>
              <a:rPr lang="en-US" dirty="0"/>
              <a:t>[.</a:t>
            </a:r>
            <a:r>
              <a:rPr lang="en-US" dirty="0" err="1"/>
              <a:t>ipynb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Specification</a:t>
            </a:r>
          </a:p>
          <a:p>
            <a:pPr lvl="1"/>
            <a:r>
              <a:rPr lang="en-US" dirty="0"/>
              <a:t>Justify the textual component</a:t>
            </a:r>
          </a:p>
          <a:p>
            <a:pPr lvl="1"/>
            <a:r>
              <a:rPr lang="en-US" dirty="0"/>
              <a:t>Lessons learned 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issues</a:t>
            </a:r>
          </a:p>
          <a:p>
            <a:r>
              <a:rPr lang="en-US" dirty="0" smtClean="0">
                <a:hlinkClick r:id="rId3"/>
              </a:rPr>
              <a:t>Warble</a:t>
            </a:r>
            <a:endParaRPr lang="en-US" dirty="0" smtClean="0"/>
          </a:p>
          <a:p>
            <a:pPr lvl="1"/>
            <a:r>
              <a:rPr lang="en-US" dirty="0" smtClean="0"/>
              <a:t>Background</a:t>
            </a:r>
          </a:p>
          <a:p>
            <a:pPr lvl="2"/>
            <a:r>
              <a:rPr lang="en-US" dirty="0" smtClean="0"/>
              <a:t>Mixture </a:t>
            </a:r>
            <a:r>
              <a:rPr lang="en-US" dirty="0"/>
              <a:t>Models [.</a:t>
            </a:r>
            <a:r>
              <a:rPr lang="en-US" dirty="0" err="1"/>
              <a:t>ipynb</a:t>
            </a:r>
            <a:r>
              <a:rPr lang="en-US" dirty="0"/>
              <a:t>]</a:t>
            </a:r>
            <a:endParaRPr lang="en-US" dirty="0" smtClean="0"/>
          </a:p>
          <a:p>
            <a:pPr lvl="1"/>
            <a:r>
              <a:rPr lang="en-US" dirty="0" smtClean="0"/>
              <a:t>Specification</a:t>
            </a:r>
          </a:p>
          <a:p>
            <a:pPr lvl="1"/>
            <a:r>
              <a:rPr lang="en-US" dirty="0" smtClean="0"/>
              <a:t>Comparative evaluation</a:t>
            </a:r>
          </a:p>
          <a:p>
            <a:pPr lvl="1"/>
            <a:r>
              <a:rPr lang="en-US" dirty="0" smtClean="0"/>
              <a:t>Lessons learned </a:t>
            </a:r>
          </a:p>
          <a:p>
            <a:pPr lvl="1"/>
            <a:r>
              <a:rPr lang="en-US" dirty="0" smtClean="0"/>
              <a:t>Open issues</a:t>
            </a:r>
          </a:p>
          <a:p>
            <a:pPr marL="457083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7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04448" y="6069522"/>
            <a:ext cx="442392" cy="412838"/>
          </a:xfrm>
        </p:spPr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20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Tweet-SCAN text model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21258" y="2674403"/>
            <a:ext cx="4536504" cy="2013251"/>
          </a:xfrm>
          <a:prstGeom prst="rect">
            <a:avLst/>
          </a:prstGeom>
        </p:spPr>
      </p:pic>
      <p:pic>
        <p:nvPicPr>
          <p:cNvPr id="8" name="Picture 7" descr="Screen Shot 2016-07-20 at 16.4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76" y="1412777"/>
            <a:ext cx="2459156" cy="40324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52536" y="5375539"/>
            <a:ext cx="4320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Hierarhical</a:t>
            </a:r>
            <a:r>
              <a:rPr lang="en-US" sz="1600" dirty="0" smtClean="0"/>
              <a:t> </a:t>
            </a:r>
            <a:r>
              <a:rPr lang="en-US" sz="1600" dirty="0" err="1" smtClean="0"/>
              <a:t>Dirichlet</a:t>
            </a:r>
            <a:r>
              <a:rPr lang="en-US" sz="1600" dirty="0" smtClean="0"/>
              <a:t> Process (HDP) </a:t>
            </a:r>
          </a:p>
          <a:p>
            <a:pPr algn="ctr"/>
            <a:r>
              <a:rPr lang="en-US" sz="1600" dirty="0" smtClean="0"/>
              <a:t>(</a:t>
            </a:r>
            <a:r>
              <a:rPr lang="en-US" sz="1600" dirty="0" err="1" smtClean="0"/>
              <a:t>Teh</a:t>
            </a:r>
            <a:r>
              <a:rPr lang="en-US" sz="1600" dirty="0" smtClean="0"/>
              <a:t> et al. 2006)</a:t>
            </a:r>
          </a:p>
          <a:p>
            <a:pPr algn="ctr"/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1090"/>
          <a:stretch/>
        </p:blipFill>
        <p:spPr>
          <a:xfrm>
            <a:off x="6228184" y="4797153"/>
            <a:ext cx="2721581" cy="144016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292080" y="4797153"/>
            <a:ext cx="1152128" cy="576064"/>
          </a:xfrm>
          <a:prstGeom prst="line">
            <a:avLst/>
          </a:prstGeom>
          <a:ln w="9525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627784" y="4293097"/>
            <a:ext cx="1152128" cy="1152128"/>
          </a:xfrm>
          <a:prstGeom prst="line">
            <a:avLst/>
          </a:prstGeom>
          <a:ln w="9525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92080" y="5877273"/>
            <a:ext cx="1152128" cy="432048"/>
          </a:xfrm>
          <a:prstGeom prst="line">
            <a:avLst/>
          </a:prstGeom>
          <a:ln w="9525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2771800" y="2492897"/>
            <a:ext cx="1008112" cy="1296144"/>
          </a:xfrm>
          <a:prstGeom prst="line">
            <a:avLst/>
          </a:prstGeom>
          <a:ln w="9525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56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21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Tweet-SCAN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extends DBSCAN to consider tweet features</a:t>
            </a:r>
          </a:p>
          <a:p>
            <a:pPr lvl="1"/>
            <a:r>
              <a:rPr lang="en-US" dirty="0" smtClean="0"/>
              <a:t>Neighborhood: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Cardinality: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Euclidean distance for the </a:t>
            </a:r>
            <a:r>
              <a:rPr lang="en-US" dirty="0" err="1" smtClean="0"/>
              <a:t>spatio</a:t>
            </a:r>
            <a:r>
              <a:rPr lang="en-US" dirty="0" smtClean="0"/>
              <a:t>-temporal features</a:t>
            </a:r>
          </a:p>
          <a:p>
            <a:r>
              <a:rPr lang="en-US" dirty="0" smtClean="0"/>
              <a:t>Jensen-</a:t>
            </a:r>
            <a:r>
              <a:rPr lang="en-US" dirty="0" err="1" smtClean="0"/>
              <a:t>shannon</a:t>
            </a:r>
            <a:r>
              <a:rPr lang="en-US" dirty="0" smtClean="0"/>
              <a:t> distance for the textual features</a:t>
            </a:r>
          </a:p>
          <a:p>
            <a:r>
              <a:rPr lang="en-US" dirty="0" err="1" smtClean="0"/>
              <a:t>Udiv</a:t>
            </a:r>
            <a:r>
              <a:rPr lang="en-US" dirty="0" smtClean="0"/>
              <a:t>(.) is the ratio of unique users within the </a:t>
            </a:r>
            <a:r>
              <a:rPr lang="en-US" dirty="0" err="1" smtClean="0"/>
              <a:t>ε</a:t>
            </a:r>
            <a:r>
              <a:rPr lang="en-US" dirty="0" smtClean="0"/>
              <a:t>-neighborhood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55321"/>
              </p:ext>
            </p:extLst>
          </p:nvPr>
        </p:nvGraphicFramePr>
        <p:xfrm>
          <a:off x="1331640" y="2204864"/>
          <a:ext cx="66770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3" imgW="3479800" imgH="241300" progId="Equation.3">
                  <p:embed/>
                </p:oleObj>
              </mc:Choice>
              <mc:Fallback>
                <p:oleObj name="Equation" r:id="rId3" imgW="3479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1640" y="2204864"/>
                        <a:ext cx="6677025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228937"/>
              </p:ext>
            </p:extLst>
          </p:nvPr>
        </p:nvGraphicFramePr>
        <p:xfrm>
          <a:off x="1187624" y="3284984"/>
          <a:ext cx="699611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5" imgW="4038600" imgH="266700" progId="Equation.3">
                  <p:embed/>
                </p:oleObj>
              </mc:Choice>
              <mc:Fallback>
                <p:oleObj name="Equation" r:id="rId5" imgW="4038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7624" y="3284984"/>
                        <a:ext cx="6996113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94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22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text matters? (Visually)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15567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Tweet-SCAN ε</a:t>
            </a:r>
            <a:r>
              <a:rPr lang="en-US" baseline="-25000" dirty="0" smtClean="0"/>
              <a:t>3</a:t>
            </a:r>
            <a:r>
              <a:rPr lang="en-US" dirty="0" smtClean="0"/>
              <a:t> = 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36096" y="15567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Tweet-SCAN ε</a:t>
            </a:r>
            <a:r>
              <a:rPr lang="en-US" baseline="-25000" dirty="0" smtClean="0"/>
              <a:t>3</a:t>
            </a:r>
            <a:r>
              <a:rPr lang="en-US" dirty="0" smtClean="0"/>
              <a:t> = 0.7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320" y="2276872"/>
            <a:ext cx="4270074" cy="3427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2276872"/>
            <a:ext cx="412857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3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23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text matters? (Visually)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2781967" cy="2376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17008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Labeled events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132856"/>
            <a:ext cx="2569681" cy="23762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19872" y="17008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Tweet-SCAN ε</a:t>
            </a:r>
            <a:r>
              <a:rPr lang="en-US" baseline="-25000" dirty="0" smtClean="0"/>
              <a:t>3</a:t>
            </a:r>
            <a:r>
              <a:rPr lang="en-US" dirty="0" smtClean="0"/>
              <a:t> = 1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11" y="2132856"/>
            <a:ext cx="2812277" cy="23762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17008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Tweet-SCAN ε</a:t>
            </a:r>
            <a:r>
              <a:rPr lang="en-US" baseline="-25000" dirty="0" smtClean="0"/>
              <a:t>3</a:t>
            </a:r>
            <a:r>
              <a:rPr lang="en-US" dirty="0" smtClean="0"/>
              <a:t> = 0.8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5536" y="4797152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F461"/>
                </a:solidFill>
              </a:rPr>
              <a:t>Wine tasting fair</a:t>
            </a:r>
          </a:p>
          <a:p>
            <a:r>
              <a:rPr lang="en-US" dirty="0" smtClean="0">
                <a:solidFill>
                  <a:srgbClr val="FF8000"/>
                </a:solidFill>
              </a:rPr>
              <a:t>Food Market</a:t>
            </a:r>
            <a:endParaRPr lang="en-US" dirty="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6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24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text matters? (F-measure)</a:t>
            </a:r>
            <a:endParaRPr lang="en-US" dirty="0"/>
          </a:p>
        </p:txBody>
      </p:sp>
      <p:pic>
        <p:nvPicPr>
          <p:cNvPr id="5" name="Picture 4" descr="Merce_spt_param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27022"/>
            <a:ext cx="3664806" cy="2748605"/>
          </a:xfrm>
          <a:prstGeom prst="rect">
            <a:avLst/>
          </a:prstGeom>
        </p:spPr>
      </p:pic>
      <p:pic>
        <p:nvPicPr>
          <p:cNvPr id="6" name="Picture 5" descr="Merce_spt_params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62726"/>
            <a:ext cx="3648406" cy="2736304"/>
          </a:xfrm>
          <a:prstGeom prst="rect">
            <a:avLst/>
          </a:prstGeom>
        </p:spPr>
      </p:pic>
      <p:pic>
        <p:nvPicPr>
          <p:cNvPr id="7" name="Picture 6" descr="Merce_spt_params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62726"/>
            <a:ext cx="3633834" cy="2725376"/>
          </a:xfrm>
          <a:prstGeom prst="rect">
            <a:avLst/>
          </a:prstGeom>
        </p:spPr>
      </p:pic>
      <p:pic>
        <p:nvPicPr>
          <p:cNvPr id="8" name="Picture 7" descr="Merce_spt_params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627022"/>
            <a:ext cx="3672408" cy="27543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163228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ε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= 250m  ε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= 1800s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161079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ε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= 250m  ε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= 3600s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4236873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ε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= 500m  ε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= 1800s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788024" y="4215387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ε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= 500m  ε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= 3600s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470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25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F-measure per event</a:t>
            </a:r>
            <a:endParaRPr lang="en-US" dirty="0"/>
          </a:p>
        </p:txBody>
      </p:sp>
      <p:pic>
        <p:nvPicPr>
          <p:cNvPr id="7" name="Picture 6" descr="Screen Shot 2016-07-20 at 17.29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6694636" cy="50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3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26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Considering text features helps in:</a:t>
            </a:r>
          </a:p>
          <a:p>
            <a:pPr lvl="1"/>
            <a:r>
              <a:rPr lang="en-US" dirty="0" smtClean="0"/>
              <a:t>Associating Tweet-SCAN clusters with real-world events</a:t>
            </a:r>
          </a:p>
          <a:p>
            <a:pPr lvl="1"/>
            <a:r>
              <a:rPr lang="en-US" dirty="0" smtClean="0"/>
              <a:t>Distinguishing between events</a:t>
            </a:r>
          </a:p>
          <a:p>
            <a:pPr marL="457083" lvl="1" indent="0">
              <a:buNone/>
            </a:pPr>
            <a:endParaRPr lang="en-US" dirty="0" smtClean="0"/>
          </a:p>
          <a:p>
            <a:pPr marL="457083" lvl="1" indent="0">
              <a:buNone/>
            </a:pPr>
            <a:endParaRPr lang="en-US" dirty="0"/>
          </a:p>
          <a:p>
            <a:r>
              <a:rPr lang="en-US" dirty="0" smtClean="0"/>
              <a:t>Although it is not here, </a:t>
            </a:r>
          </a:p>
          <a:p>
            <a:pPr lvl="1"/>
            <a:r>
              <a:rPr lang="en-US" dirty="0" smtClean="0"/>
              <a:t>We showed that more fine-grained text models improve the overall detection performance.  </a:t>
            </a:r>
          </a:p>
          <a:p>
            <a:pPr lvl="1"/>
            <a:r>
              <a:rPr lang="en-US" dirty="0" smtClean="0"/>
              <a:t>User diversity parameters helps to filter Twitter bots out. </a:t>
            </a:r>
          </a:p>
          <a:p>
            <a:pPr marL="45708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67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27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take into account varying tweet distributions?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we develop a probabilistic model that integrates topic modeling with event detection?</a:t>
            </a:r>
            <a:endParaRPr lang="en-US" dirty="0"/>
          </a:p>
        </p:txBody>
      </p:sp>
      <p:pic>
        <p:nvPicPr>
          <p:cNvPr id="5" name="Content Placeholder 4" descr="Screen Shot 2016-07-20 at 17.15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r="1027" b="55844"/>
          <a:stretch/>
        </p:blipFill>
        <p:spPr>
          <a:xfrm>
            <a:off x="1115616" y="2132856"/>
            <a:ext cx="6480720" cy="2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WARBLE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28</a:t>
            </a:fld>
            <a:endParaRPr lang="es-ES" dirty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508518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Joan Capdevila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dirty="0" smtClean="0">
                <a:solidFill>
                  <a:schemeClr val="bg1"/>
                </a:solidFill>
              </a:rPr>
              <a:t> Jesús Cerquides </a:t>
            </a:r>
            <a:r>
              <a:rPr lang="en-US" dirty="0">
                <a:solidFill>
                  <a:schemeClr val="bg1"/>
                </a:solidFill>
              </a:rPr>
              <a:t>and Jordi Torres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"Recognizing warblers: a probabilistic model for event detection in </a:t>
            </a:r>
            <a:r>
              <a:rPr lang="en-US" dirty="0" smtClean="0">
                <a:solidFill>
                  <a:schemeClr val="bg1"/>
                </a:solidFill>
              </a:rPr>
              <a:t>Twitter”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 ICML Anomaly Detection Workshop (2016)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5536" y="6156012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smtClean="0">
                <a:solidFill>
                  <a:srgbClr val="FFFFFF"/>
                </a:solidFill>
              </a:rPr>
              <a:t>An extended version submitted to a journal</a:t>
            </a: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b="1" dirty="0" smtClean="0"/>
              <a:t>Heterogeneous Mixture Models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Captures non-event tweets in the background component. </a:t>
            </a:r>
          </a:p>
          <a:p>
            <a:endParaRPr lang="en-US" dirty="0"/>
          </a:p>
          <a:p>
            <a:r>
              <a:rPr lang="en-US" dirty="0" smtClean="0"/>
              <a:t>Takes into account the space-time variability of non-event tweets.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It jointly learns topics and events through the same learning scheme.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43" y="3284984"/>
            <a:ext cx="8928992" cy="5040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=0UFsJhYBxzY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4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30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Heterogeneous Mixture Models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grayscl/>
          </a:blip>
          <a:srcRect l="8433" t="5484" r="5381" b="5283"/>
          <a:stretch/>
        </p:blipFill>
        <p:spPr>
          <a:xfrm>
            <a:off x="331405" y="1980329"/>
            <a:ext cx="4348455" cy="337670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771" t="9148" b="7679"/>
          <a:stretch/>
        </p:blipFill>
        <p:spPr>
          <a:xfrm>
            <a:off x="4739051" y="1890682"/>
            <a:ext cx="4225437" cy="369047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508104" y="2852936"/>
            <a:ext cx="432048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12160" y="2636912"/>
            <a:ext cx="432048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372200" y="3212976"/>
            <a:ext cx="432048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04248" y="3068960"/>
            <a:ext cx="432048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956376" y="24208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88224" y="3861048"/>
            <a:ext cx="360040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164288" y="443711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9843086">
            <a:off x="7424733" y="4071216"/>
            <a:ext cx="547669" cy="3247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96136" y="4005064"/>
            <a:ext cx="345638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292080" y="4149080"/>
            <a:ext cx="360040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99592" y="1340768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4990"/>
                </a:solidFill>
              </a:rPr>
              <a:t>Homogenous Gaussian MM</a:t>
            </a:r>
          </a:p>
          <a:p>
            <a:pPr algn="ctr"/>
            <a:r>
              <a:rPr lang="en-US" dirty="0" smtClean="0">
                <a:solidFill>
                  <a:srgbClr val="004990"/>
                </a:solidFill>
              </a:rPr>
              <a:t>3 Gaussians</a:t>
            </a:r>
            <a:endParaRPr lang="en-US" dirty="0">
              <a:solidFill>
                <a:srgbClr val="0049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8024" y="1342509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4990"/>
                </a:solidFill>
              </a:rPr>
              <a:t>Heterogeneous MM (</a:t>
            </a:r>
            <a:r>
              <a:rPr lang="en-US" dirty="0" err="1" smtClean="0">
                <a:solidFill>
                  <a:srgbClr val="004990"/>
                </a:solidFill>
              </a:rPr>
              <a:t>Banfield</a:t>
            </a:r>
            <a:r>
              <a:rPr lang="en-US" dirty="0" smtClean="0">
                <a:solidFill>
                  <a:srgbClr val="004990"/>
                </a:solidFill>
              </a:rPr>
              <a:t> et al. </a:t>
            </a:r>
            <a:r>
              <a:rPr lang="fr-FR" dirty="0" smtClean="0">
                <a:solidFill>
                  <a:srgbClr val="004990"/>
                </a:solidFill>
              </a:rPr>
              <a:t>’</a:t>
            </a:r>
            <a:r>
              <a:rPr lang="en-US" smtClean="0">
                <a:solidFill>
                  <a:srgbClr val="004990"/>
                </a:solidFill>
              </a:rPr>
              <a:t>93)</a:t>
            </a:r>
            <a:endParaRPr lang="en-US" dirty="0" smtClean="0">
              <a:solidFill>
                <a:srgbClr val="004990"/>
              </a:solidFill>
            </a:endParaRPr>
          </a:p>
          <a:p>
            <a:pPr algn="ctr"/>
            <a:r>
              <a:rPr lang="en-US" dirty="0" smtClean="0">
                <a:solidFill>
                  <a:srgbClr val="004990"/>
                </a:solidFill>
              </a:rPr>
              <a:t>10 Gaussians + 1 Uniform</a:t>
            </a:r>
            <a:endParaRPr lang="en-US" dirty="0">
              <a:solidFill>
                <a:srgbClr val="004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31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background component for non-event tweets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64904"/>
            <a:ext cx="3646993" cy="29523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141277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4990"/>
                </a:solidFill>
              </a:rPr>
              <a:t>Homogeneous mixture model </a:t>
            </a:r>
          </a:p>
          <a:p>
            <a:pPr algn="ctr"/>
            <a:r>
              <a:rPr lang="en-US" dirty="0" smtClean="0">
                <a:solidFill>
                  <a:srgbClr val="004990"/>
                </a:solidFill>
              </a:rPr>
              <a:t>for event detection </a:t>
            </a:r>
          </a:p>
          <a:p>
            <a:pPr algn="ctr"/>
            <a:r>
              <a:rPr lang="en-US" dirty="0" smtClean="0">
                <a:solidFill>
                  <a:srgbClr val="004990"/>
                </a:solidFill>
              </a:rPr>
              <a:t>(</a:t>
            </a:r>
            <a:r>
              <a:rPr lang="en-US" dirty="0" err="1">
                <a:solidFill>
                  <a:srgbClr val="004990"/>
                </a:solidFill>
              </a:rPr>
              <a:t>McInerney</a:t>
            </a:r>
            <a:r>
              <a:rPr lang="en-US" dirty="0">
                <a:solidFill>
                  <a:srgbClr val="004990"/>
                </a:solidFill>
              </a:rPr>
              <a:t> and </a:t>
            </a:r>
            <a:r>
              <a:rPr lang="en-US" dirty="0" err="1">
                <a:solidFill>
                  <a:srgbClr val="004990"/>
                </a:solidFill>
              </a:rPr>
              <a:t>Blei</a:t>
            </a:r>
            <a:r>
              <a:rPr lang="en-US" dirty="0">
                <a:solidFill>
                  <a:srgbClr val="004990"/>
                </a:solidFill>
              </a:rPr>
              <a:t> </a:t>
            </a:r>
            <a:r>
              <a:rPr lang="en-US" dirty="0" smtClean="0">
                <a:solidFill>
                  <a:srgbClr val="004990"/>
                </a:solidFill>
              </a:rPr>
              <a:t>2014)</a:t>
            </a:r>
            <a:endParaRPr lang="en-US" dirty="0">
              <a:solidFill>
                <a:srgbClr val="00499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10170"/>
            <a:ext cx="3672408" cy="29696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1412776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4990"/>
                </a:solidFill>
              </a:rPr>
              <a:t>Warble: Heterogeneous mixture model </a:t>
            </a:r>
          </a:p>
          <a:p>
            <a:pPr algn="ctr"/>
            <a:r>
              <a:rPr lang="en-US" dirty="0" smtClean="0">
                <a:solidFill>
                  <a:srgbClr val="004990"/>
                </a:solidFill>
              </a:rPr>
              <a:t>for event detection </a:t>
            </a:r>
          </a:p>
        </p:txBody>
      </p:sp>
    </p:spTree>
    <p:extLst>
      <p:ext uri="{BB962C8B-B14F-4D97-AF65-F5344CB8AC3E}">
        <p14:creationId xmlns:p14="http://schemas.microsoft.com/office/powerpoint/2010/main" val="159939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32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Space-time backgrounds</a:t>
            </a:r>
            <a:endParaRPr lang="en-US" dirty="0"/>
          </a:p>
        </p:txBody>
      </p:sp>
      <p:pic>
        <p:nvPicPr>
          <p:cNvPr id="5" name="Content Placeholder 4" descr="Screen Shot 2016-07-20 at 17.15.4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64" r="-29964" b="55120"/>
          <a:stretch/>
        </p:blipFill>
        <p:spPr>
          <a:xfrm>
            <a:off x="107505" y="1268760"/>
            <a:ext cx="8928992" cy="2197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0653" r="7190"/>
          <a:stretch/>
        </p:blipFill>
        <p:spPr>
          <a:xfrm>
            <a:off x="4788024" y="3692872"/>
            <a:ext cx="2316819" cy="2616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2231" t="6120" r="9371" b="61"/>
          <a:stretch/>
        </p:blipFill>
        <p:spPr>
          <a:xfrm>
            <a:off x="1907704" y="3645024"/>
            <a:ext cx="2445725" cy="280998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5004048" y="3284984"/>
            <a:ext cx="648072" cy="648072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84168" y="3284984"/>
            <a:ext cx="864096" cy="648072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652120" y="1484784"/>
            <a:ext cx="432048" cy="18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1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33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topic-event learning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362981" y="1844824"/>
            <a:ext cx="4585283" cy="1296144"/>
            <a:chOff x="2627784" y="1412776"/>
            <a:chExt cx="4585283" cy="12961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7784" y="1412776"/>
              <a:ext cx="4585283" cy="12961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28184" y="2204864"/>
              <a:ext cx="14401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</a:t>
              </a:r>
              <a:endParaRPr lang="en-US" sz="12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627784" y="1124744"/>
            <a:ext cx="3805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4990"/>
                </a:solidFill>
              </a:rPr>
              <a:t>Latent </a:t>
            </a:r>
            <a:r>
              <a:rPr lang="en-US" sz="2000" dirty="0" err="1" smtClean="0">
                <a:solidFill>
                  <a:srgbClr val="004990"/>
                </a:solidFill>
              </a:rPr>
              <a:t>Dirichlet</a:t>
            </a:r>
            <a:r>
              <a:rPr lang="en-US" sz="2000" dirty="0" smtClean="0">
                <a:solidFill>
                  <a:srgbClr val="004990"/>
                </a:solidFill>
              </a:rPr>
              <a:t> Allocation (LDA) </a:t>
            </a:r>
          </a:p>
          <a:p>
            <a:pPr algn="ctr"/>
            <a:r>
              <a:rPr lang="en-US" sz="2000" dirty="0" smtClean="0">
                <a:solidFill>
                  <a:srgbClr val="004990"/>
                </a:solidFill>
              </a:rPr>
              <a:t>(</a:t>
            </a:r>
            <a:r>
              <a:rPr lang="en-US" sz="2000" dirty="0" err="1" smtClean="0">
                <a:solidFill>
                  <a:srgbClr val="004990"/>
                </a:solidFill>
              </a:rPr>
              <a:t>Blei</a:t>
            </a:r>
            <a:r>
              <a:rPr lang="en-US" sz="2000" dirty="0" smtClean="0">
                <a:solidFill>
                  <a:srgbClr val="004990"/>
                </a:solidFill>
              </a:rPr>
              <a:t> et al. 2003)</a:t>
            </a:r>
            <a:endParaRPr lang="en-US" sz="2000" dirty="0">
              <a:solidFill>
                <a:srgbClr val="00499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7864" y="3212976"/>
            <a:ext cx="237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4990"/>
                </a:solidFill>
              </a:rPr>
              <a:t>Warble topic model</a:t>
            </a:r>
            <a:endParaRPr lang="en-US" sz="2000" dirty="0">
              <a:solidFill>
                <a:srgbClr val="004990"/>
              </a:solidFill>
            </a:endParaRPr>
          </a:p>
        </p:txBody>
      </p:sp>
      <p:pic>
        <p:nvPicPr>
          <p:cNvPr id="16" name="Picture 15" descr="Screen Shot 2016-07-20 at 21.00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573016"/>
            <a:ext cx="5591939" cy="28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1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34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complete WARBLE model</a:t>
            </a:r>
            <a:endParaRPr lang="en-US" dirty="0"/>
          </a:p>
        </p:txBody>
      </p:sp>
      <p:pic>
        <p:nvPicPr>
          <p:cNvPr id="5" name="Picture 4" descr="Screen Shot 2016-05-18 at 20.31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08522"/>
            <a:ext cx="6336704" cy="458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1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7504" y="1052736"/>
            <a:ext cx="4680520" cy="5112568"/>
          </a:xfrm>
        </p:spPr>
        <p:txBody>
          <a:bodyPr/>
          <a:lstStyle/>
          <a:p>
            <a:r>
              <a:rPr lang="en-US" dirty="0" smtClean="0"/>
              <a:t>Historical background</a:t>
            </a:r>
          </a:p>
          <a:p>
            <a:pPr marL="0" indent="0">
              <a:buNone/>
            </a:pPr>
            <a:r>
              <a:rPr lang="en-US" sz="1600" dirty="0" smtClean="0"/>
              <a:t>From tweets previous to the period of interest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Approximate inference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2000" dirty="0" smtClean="0"/>
              <a:t>Goal: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Variational</a:t>
            </a:r>
            <a:r>
              <a:rPr lang="en-US" sz="2000" dirty="0" smtClean="0"/>
              <a:t> inference: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Mean-field approximation: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35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the Warble model from tweets?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525" r="6204"/>
          <a:stretch/>
        </p:blipFill>
        <p:spPr>
          <a:xfrm>
            <a:off x="264104" y="1929947"/>
            <a:ext cx="3803840" cy="207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233" t="7085" r="53110" b="2809"/>
          <a:stretch/>
        </p:blipFill>
        <p:spPr>
          <a:xfrm>
            <a:off x="251521" y="4005064"/>
            <a:ext cx="1817932" cy="2160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3473" t="7085" r="10787" b="2809"/>
          <a:stretch/>
        </p:blipFill>
        <p:spPr>
          <a:xfrm>
            <a:off x="2123728" y="4005064"/>
            <a:ext cx="1822155" cy="2160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9103"/>
          <a:stretch/>
        </p:blipFill>
        <p:spPr>
          <a:xfrm>
            <a:off x="5004048" y="2204864"/>
            <a:ext cx="3240360" cy="6002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28928" r="53528"/>
          <a:stretch/>
        </p:blipFill>
        <p:spPr>
          <a:xfrm>
            <a:off x="5004048" y="3266798"/>
            <a:ext cx="2442844" cy="7923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48085" t="12024" b="14789"/>
          <a:stretch/>
        </p:blipFill>
        <p:spPr>
          <a:xfrm>
            <a:off x="5508104" y="3602973"/>
            <a:ext cx="2728971" cy="815953"/>
          </a:xfrm>
          <a:prstGeom prst="rect">
            <a:avLst/>
          </a:prstGeom>
        </p:spPr>
      </p:pic>
      <p:pic>
        <p:nvPicPr>
          <p:cNvPr id="14" name="Picture 13" descr="Screen Shot 2016-07-20 at 21.15.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994990"/>
            <a:ext cx="4427932" cy="14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5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36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6387" r="-16387"/>
          <a:stretch>
            <a:fillRect/>
          </a:stretch>
        </p:blipFill>
        <p:spPr>
          <a:xfrm>
            <a:off x="3347864" y="1340768"/>
            <a:ext cx="6040201" cy="331236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4725144"/>
            <a:ext cx="9144000" cy="15291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2045747"/>
            <a:ext cx="37444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4990"/>
                </a:solidFill>
              </a:rPr>
              <a:t>A – </a:t>
            </a:r>
            <a:r>
              <a:rPr lang="en-US" dirty="0" err="1" smtClean="0">
                <a:solidFill>
                  <a:srgbClr val="004990"/>
                </a:solidFill>
              </a:rPr>
              <a:t>McInerney</a:t>
            </a:r>
            <a:r>
              <a:rPr lang="en-US" dirty="0" smtClean="0">
                <a:solidFill>
                  <a:srgbClr val="004990"/>
                </a:solidFill>
              </a:rPr>
              <a:t> &amp; </a:t>
            </a:r>
            <a:r>
              <a:rPr lang="en-US" dirty="0" err="1" smtClean="0">
                <a:solidFill>
                  <a:srgbClr val="004990"/>
                </a:solidFill>
              </a:rPr>
              <a:t>Blei</a:t>
            </a:r>
            <a:r>
              <a:rPr lang="en-US" dirty="0" smtClean="0">
                <a:solidFill>
                  <a:srgbClr val="004990"/>
                </a:solidFill>
              </a:rPr>
              <a:t> model</a:t>
            </a:r>
          </a:p>
          <a:p>
            <a:r>
              <a:rPr lang="en-US" dirty="0" smtClean="0">
                <a:solidFill>
                  <a:srgbClr val="004990"/>
                </a:solidFill>
              </a:rPr>
              <a:t>B – Warble without joint topic event learning</a:t>
            </a:r>
          </a:p>
          <a:p>
            <a:r>
              <a:rPr lang="en-US" dirty="0" smtClean="0">
                <a:solidFill>
                  <a:srgbClr val="004990"/>
                </a:solidFill>
              </a:rPr>
              <a:t>C – Warble without background</a:t>
            </a:r>
          </a:p>
          <a:p>
            <a:r>
              <a:rPr lang="en-US" dirty="0" smtClean="0">
                <a:solidFill>
                  <a:srgbClr val="004990"/>
                </a:solidFill>
              </a:rPr>
              <a:t>D – The complete Warble</a:t>
            </a:r>
          </a:p>
          <a:p>
            <a:r>
              <a:rPr lang="en-US" dirty="0" smtClean="0">
                <a:solidFill>
                  <a:srgbClr val="004990"/>
                </a:solidFill>
              </a:rPr>
              <a:t>E – Tweet-SCAN</a:t>
            </a:r>
          </a:p>
        </p:txBody>
      </p:sp>
    </p:spTree>
    <p:extLst>
      <p:ext uri="{BB962C8B-B14F-4D97-AF65-F5344CB8AC3E}">
        <p14:creationId xmlns:p14="http://schemas.microsoft.com/office/powerpoint/2010/main" val="114946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37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1004"/>
          <a:stretch/>
        </p:blipFill>
        <p:spPr>
          <a:xfrm>
            <a:off x="827584" y="1628800"/>
            <a:ext cx="6768752" cy="2310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061"/>
          <a:stretch/>
        </p:blipFill>
        <p:spPr>
          <a:xfrm>
            <a:off x="1331640" y="4221088"/>
            <a:ext cx="6532566" cy="22322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1520" y="1052736"/>
            <a:ext cx="88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4990"/>
                </a:solidFill>
              </a:rPr>
              <a:t>A – </a:t>
            </a:r>
            <a:r>
              <a:rPr lang="en-US" dirty="0" err="1" smtClean="0">
                <a:solidFill>
                  <a:srgbClr val="004990"/>
                </a:solidFill>
              </a:rPr>
              <a:t>McInerney</a:t>
            </a:r>
            <a:r>
              <a:rPr lang="en-US" dirty="0" smtClean="0">
                <a:solidFill>
                  <a:srgbClr val="004990"/>
                </a:solidFill>
              </a:rPr>
              <a:t> &amp; </a:t>
            </a:r>
            <a:r>
              <a:rPr lang="en-US" dirty="0" err="1" smtClean="0">
                <a:solidFill>
                  <a:srgbClr val="004990"/>
                </a:solidFill>
              </a:rPr>
              <a:t>Blei</a:t>
            </a:r>
            <a:r>
              <a:rPr lang="en-US" dirty="0" smtClean="0">
                <a:solidFill>
                  <a:srgbClr val="004990"/>
                </a:solidFill>
              </a:rPr>
              <a:t> model  B – Warble w/o joint topic-event learning                         C – Warble w/o background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393305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990"/>
                </a:solidFill>
              </a:rPr>
              <a:t>D – The complete </a:t>
            </a:r>
            <a:r>
              <a:rPr lang="en-US" dirty="0" smtClean="0">
                <a:solidFill>
                  <a:srgbClr val="004990"/>
                </a:solidFill>
              </a:rPr>
              <a:t>Warble E </a:t>
            </a:r>
            <a:r>
              <a:rPr lang="en-US" dirty="0">
                <a:solidFill>
                  <a:srgbClr val="004990"/>
                </a:solidFill>
              </a:rPr>
              <a:t>– Tweet-</a:t>
            </a:r>
            <a:r>
              <a:rPr lang="en-US" dirty="0" smtClean="0">
                <a:solidFill>
                  <a:srgbClr val="004990"/>
                </a:solidFill>
              </a:rPr>
              <a:t>SCAN  F </a:t>
            </a:r>
            <a:r>
              <a:rPr lang="en-US" dirty="0">
                <a:solidFill>
                  <a:srgbClr val="004990"/>
                </a:solidFill>
              </a:rPr>
              <a:t>–  Labeled </a:t>
            </a:r>
            <a:r>
              <a:rPr lang="en-US" dirty="0" smtClean="0">
                <a:solidFill>
                  <a:srgbClr val="004990"/>
                </a:solidFill>
              </a:rPr>
              <a:t>events</a:t>
            </a:r>
            <a:endParaRPr lang="en-US" dirty="0">
              <a:solidFill>
                <a:srgbClr val="004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45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38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summarization</a:t>
            </a:r>
            <a:endParaRPr lang="en-US" dirty="0"/>
          </a:p>
        </p:txBody>
      </p:sp>
      <p:pic>
        <p:nvPicPr>
          <p:cNvPr id="6" name="Content Placeholder 5" descr="Screen Shot 2016-07-21 at 08.12.1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84" b="-127"/>
          <a:stretch/>
        </p:blipFill>
        <p:spPr>
          <a:xfrm>
            <a:off x="827584" y="980728"/>
            <a:ext cx="7089408" cy="1879871"/>
          </a:xfrm>
        </p:spPr>
      </p:pic>
      <p:pic>
        <p:nvPicPr>
          <p:cNvPr id="7" name="Picture 6" descr="Screen Shot 2016-07-21 at 08.13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" y="2780928"/>
            <a:ext cx="4750850" cy="3497518"/>
          </a:xfrm>
          <a:prstGeom prst="rect">
            <a:avLst/>
          </a:prstGeom>
        </p:spPr>
      </p:pic>
      <p:pic>
        <p:nvPicPr>
          <p:cNvPr id="9" name="Picture 8" descr="Screen Shot 2016-07-21 at 08.14.5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r="6362"/>
          <a:stretch/>
        </p:blipFill>
        <p:spPr>
          <a:xfrm>
            <a:off x="4546524" y="2852936"/>
            <a:ext cx="4468136" cy="165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2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39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Heterogeneous mixture models enable to account for the ‘normality’ (non-event tweets) and abnormal patterns (events).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To simultaneously consider the </a:t>
            </a:r>
            <a:r>
              <a:rPr lang="en-US" dirty="0" err="1"/>
              <a:t>spatio</a:t>
            </a:r>
            <a:r>
              <a:rPr lang="en-US" dirty="0"/>
              <a:t>-temporal background </a:t>
            </a:r>
            <a:r>
              <a:rPr lang="en-US" dirty="0" smtClean="0"/>
              <a:t>and the </a:t>
            </a:r>
            <a:r>
              <a:rPr lang="en-US" dirty="0"/>
              <a:t>joint </a:t>
            </a:r>
            <a:r>
              <a:rPr lang="en-US" dirty="0" smtClean="0"/>
              <a:t>topic-event learning, significantly improves the detection performance. </a:t>
            </a:r>
          </a:p>
          <a:p>
            <a:endParaRPr lang="en-US" dirty="0"/>
          </a:p>
          <a:p>
            <a:r>
              <a:rPr lang="en-US" dirty="0" smtClean="0"/>
              <a:t>Warble performance is comparable to that of Tweet-SCAN.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Probabilistic models intrinsically provide event summarization.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0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4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576" y="5373216"/>
            <a:ext cx="9045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Sakaki</a:t>
            </a:r>
            <a:r>
              <a:rPr lang="en-US" sz="1600" dirty="0"/>
              <a:t>, Takeshi, Makoto Okazaki, and Yutaka Matsuo. "Earthquake shakes Twitter users: real-time event detection by social sensors." </a:t>
            </a:r>
            <a:r>
              <a:rPr lang="en-US" sz="1600" dirty="0" smtClean="0"/>
              <a:t>Proceedings </a:t>
            </a:r>
            <a:r>
              <a:rPr lang="en-US" sz="1600" dirty="0"/>
              <a:t>of the 19th international conference on World wide web. ACM, 2010.</a:t>
            </a:r>
          </a:p>
        </p:txBody>
      </p:sp>
      <p:pic>
        <p:nvPicPr>
          <p:cNvPr id="9" name="Content Placeholder 8" descr="Screen Shot 2016-07-20 at 11.05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768" b="-59768"/>
          <a:stretch>
            <a:fillRect/>
          </a:stretch>
        </p:blipFill>
        <p:spPr>
          <a:xfrm>
            <a:off x="107505" y="908720"/>
            <a:ext cx="8928992" cy="4896544"/>
          </a:xfrm>
        </p:spPr>
      </p:pic>
      <p:grpSp>
        <p:nvGrpSpPr>
          <p:cNvPr id="14" name="Group 13"/>
          <p:cNvGrpSpPr/>
          <p:nvPr/>
        </p:nvGrpSpPr>
        <p:grpSpPr>
          <a:xfrm>
            <a:off x="4355976" y="4581128"/>
            <a:ext cx="3600400" cy="482570"/>
            <a:chOff x="4355976" y="4581128"/>
            <a:chExt cx="3600400" cy="482570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 flipV="1">
              <a:off x="6156176" y="2780928"/>
              <a:ext cx="0" cy="360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652120" y="4725144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5 min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636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40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Non-parametric extensions that allow data to determine the model complexity (# of topics (T) and # of events (K))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Account for partially-observed data in a principled probabilistic way (i.e. tweets without precise geo-location)</a:t>
            </a:r>
          </a:p>
          <a:p>
            <a:endParaRPr lang="en-US" dirty="0" smtClean="0"/>
          </a:p>
          <a:p>
            <a:r>
              <a:rPr lang="en-US" dirty="0"/>
              <a:t>Validate our preliminary results in other data sets. </a:t>
            </a:r>
          </a:p>
          <a:p>
            <a:endParaRPr lang="en-US" dirty="0" smtClean="0"/>
          </a:p>
          <a:p>
            <a:r>
              <a:rPr lang="en-US" dirty="0" smtClean="0"/>
              <a:t>Compare against other state-of-the-art event detection techniques.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5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41</a:t>
            </a:fld>
            <a:endParaRPr lang="es-ES" dirty="0">
              <a:latin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200" dirty="0" smtClean="0"/>
          </a:p>
          <a:p>
            <a:pPr marL="0" indent="0" algn="ctr">
              <a:buNone/>
            </a:pPr>
            <a:r>
              <a:rPr lang="en-US" sz="8000" dirty="0" smtClean="0"/>
              <a:t>Questions?</a:t>
            </a:r>
            <a:endParaRPr lang="en-US" sz="9700" dirty="0" smtClean="0"/>
          </a:p>
          <a:p>
            <a:pPr marL="0" indent="0" algn="ctr">
              <a:buNone/>
            </a:pPr>
            <a:r>
              <a:rPr lang="en-US" sz="4400" dirty="0" smtClean="0"/>
              <a:t>Thanks for your attention</a:t>
            </a:r>
            <a:r>
              <a:rPr lang="en-US" sz="4400" dirty="0"/>
              <a:t>!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92543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5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Social networks have shown to detect certain events much faster than: </a:t>
            </a:r>
          </a:p>
          <a:p>
            <a:pPr lvl="1"/>
            <a:r>
              <a:rPr lang="en-US" sz="1800" dirty="0" smtClean="0"/>
              <a:t>traditional media (</a:t>
            </a:r>
            <a:r>
              <a:rPr lang="en-US" sz="1800" dirty="0"/>
              <a:t>e.g</a:t>
            </a:r>
            <a:r>
              <a:rPr lang="en-US" sz="1800" dirty="0" smtClean="0"/>
              <a:t>. </a:t>
            </a:r>
            <a:r>
              <a:rPr lang="en-US" sz="1800" dirty="0" err="1" smtClean="0"/>
              <a:t>Rambla’s</a:t>
            </a:r>
            <a:r>
              <a:rPr lang="en-US" sz="1800" dirty="0" smtClean="0"/>
              <a:t> shooting or Osama </a:t>
            </a:r>
            <a:r>
              <a:rPr lang="en-US" sz="1800" dirty="0"/>
              <a:t>Bin Laden raid</a:t>
            </a:r>
            <a:r>
              <a:rPr lang="en-US" sz="1800" dirty="0" smtClean="0"/>
              <a:t>). </a:t>
            </a:r>
          </a:p>
          <a:p>
            <a:pPr lvl="1"/>
            <a:r>
              <a:rPr lang="en-US" sz="1800" dirty="0"/>
              <a:t>s</a:t>
            </a:r>
            <a:r>
              <a:rPr lang="en-US" sz="1800" dirty="0" smtClean="0"/>
              <a:t>ensor networks (e.g. Japan Meteorological Agency).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2000" dirty="0"/>
              <a:t>Moreover, </a:t>
            </a:r>
            <a:r>
              <a:rPr lang="en-US" sz="2000" dirty="0" smtClean="0"/>
              <a:t>social networks can detect various type of events:</a:t>
            </a:r>
          </a:p>
          <a:p>
            <a:pPr lvl="1"/>
            <a:r>
              <a:rPr lang="en-US" sz="1800" dirty="0" smtClean="0"/>
              <a:t>Breaking news (</a:t>
            </a:r>
            <a:r>
              <a:rPr lang="en-US" sz="1800" dirty="0" err="1" smtClean="0"/>
              <a:t>Sankaranarayanan</a:t>
            </a:r>
            <a:r>
              <a:rPr lang="en-US" sz="1800" dirty="0" smtClean="0"/>
              <a:t> et al. 2009)</a:t>
            </a:r>
          </a:p>
          <a:p>
            <a:pPr lvl="1"/>
            <a:r>
              <a:rPr lang="en-US" sz="1800" dirty="0" smtClean="0"/>
              <a:t>Natural phenomena (</a:t>
            </a:r>
            <a:r>
              <a:rPr lang="en-US" sz="1800" dirty="0" err="1" smtClean="0"/>
              <a:t>Sakaki</a:t>
            </a:r>
            <a:r>
              <a:rPr lang="en-US" sz="1800" dirty="0" smtClean="0"/>
              <a:t> et al. 2010)</a:t>
            </a:r>
          </a:p>
          <a:p>
            <a:pPr lvl="1"/>
            <a:r>
              <a:rPr lang="en-US" sz="1800" dirty="0" smtClean="0"/>
              <a:t>Entertainment events (Benson et al. 2011)</a:t>
            </a:r>
          </a:p>
          <a:p>
            <a:pPr lvl="1"/>
            <a:r>
              <a:rPr lang="en-US" sz="1800" dirty="0" smtClean="0"/>
              <a:t>Traffic incidents (Cheng and Wicks 2014)</a:t>
            </a:r>
          </a:p>
          <a:p>
            <a:pPr lvl="1"/>
            <a:r>
              <a:rPr lang="en-US" sz="1800" dirty="0" smtClean="0"/>
              <a:t>Disease outbreaks (Cheng and Neil 2014)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2000" dirty="0" smtClean="0"/>
              <a:t>Finally, social networks enable to give answer to: </a:t>
            </a:r>
          </a:p>
          <a:p>
            <a:pPr lvl="1"/>
            <a:r>
              <a:rPr lang="en-US" sz="1800" dirty="0"/>
              <a:t>What? </a:t>
            </a:r>
            <a:r>
              <a:rPr lang="en-US" sz="1800" dirty="0" smtClean="0"/>
              <a:t>Where? </a:t>
            </a:r>
            <a:r>
              <a:rPr lang="en-US" sz="1800" dirty="0"/>
              <a:t>When? Who? </a:t>
            </a:r>
            <a:r>
              <a:rPr lang="en-US" sz="1800" dirty="0" smtClean="0"/>
              <a:t>(</a:t>
            </a:r>
            <a:r>
              <a:rPr lang="en-US" sz="1800" dirty="0"/>
              <a:t>Yuan, </a:t>
            </a:r>
            <a:r>
              <a:rPr lang="en-US" sz="1800" dirty="0" err="1"/>
              <a:t>Quan</a:t>
            </a:r>
            <a:r>
              <a:rPr lang="en-US" sz="1800" dirty="0"/>
              <a:t>, et al</a:t>
            </a:r>
            <a:r>
              <a:rPr lang="en-US" sz="1800" dirty="0" smtClean="0"/>
              <a:t>. 2015)</a:t>
            </a:r>
          </a:p>
          <a:p>
            <a:pPr lvl="1"/>
            <a:r>
              <a:rPr lang="en-US" sz="1800" dirty="0" smtClean="0"/>
              <a:t>Automated event summarization (</a:t>
            </a:r>
            <a:r>
              <a:rPr lang="en-US" sz="1800" dirty="0" err="1" smtClean="0"/>
              <a:t>Chakrabarti</a:t>
            </a:r>
            <a:r>
              <a:rPr lang="en-US" sz="1800" dirty="0" smtClean="0"/>
              <a:t> et al. 2011)</a:t>
            </a:r>
          </a:p>
          <a:p>
            <a:pPr lvl="1"/>
            <a:endParaRPr lang="en-US" sz="16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63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6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tweet?</a:t>
            </a:r>
            <a:endParaRPr lang="en-US" dirty="0"/>
          </a:p>
        </p:txBody>
      </p:sp>
      <p:pic>
        <p:nvPicPr>
          <p:cNvPr id="5" name="Content Placeholder 4" descr="twee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" r="-3713"/>
          <a:stretch/>
        </p:blipFill>
        <p:spPr>
          <a:xfrm>
            <a:off x="323528" y="908720"/>
            <a:ext cx="4874768" cy="5397182"/>
          </a:xfrm>
        </p:spPr>
      </p:pic>
      <p:cxnSp>
        <p:nvCxnSpPr>
          <p:cNvPr id="17" name="Straight Arrow Connector 16"/>
          <p:cNvCxnSpPr/>
          <p:nvPr/>
        </p:nvCxnSpPr>
        <p:spPr>
          <a:xfrm flipH="1">
            <a:off x="4572000" y="1772816"/>
            <a:ext cx="50405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76056" y="155679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Informal short text (“What?”)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555776" y="1124744"/>
            <a:ext cx="50405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59832" y="90872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User (“Who?”)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932040" y="3573016"/>
            <a:ext cx="50405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08104" y="335699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Image (“What?”)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835696" y="5373216"/>
            <a:ext cx="3312368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48064" y="508518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Timestamp (“When?”)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475656" y="5598532"/>
            <a:ext cx="3312368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88024" y="537321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Location (“Where?”)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915816" y="5877272"/>
            <a:ext cx="3312368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28184" y="565195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(“Who?”)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7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definition in Social Networks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McMin</a:t>
            </a:r>
            <a:r>
              <a:rPr lang="en-US" dirty="0" smtClean="0"/>
              <a:t> et al. 2013 “an event is something significant that happens at specific time and place”.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Panagiotou</a:t>
            </a:r>
            <a:r>
              <a:rPr lang="en-US" dirty="0" smtClean="0"/>
              <a:t> et al. 2016 “an event is something that cause (a large number of) actions in the social network”.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Based on event detection in sensor networks (Wong and Neil 2009), we consider an “event as something that cause an abnormal number of actions in the social network”.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5518973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Wong</a:t>
            </a:r>
            <a:r>
              <a:rPr lang="en-US" dirty="0"/>
              <a:t>, </a:t>
            </a:r>
            <a:r>
              <a:rPr lang="en-US" dirty="0" err="1"/>
              <a:t>Weng</a:t>
            </a:r>
            <a:r>
              <a:rPr lang="en-US" dirty="0"/>
              <a:t>-Keen, and Daniel B. Neill. "Tutorial on Event Detection KDD 2009." Age 9 (2009): 30.</a:t>
            </a:r>
          </a:p>
        </p:txBody>
      </p:sp>
    </p:spTree>
    <p:extLst>
      <p:ext uri="{BB962C8B-B14F-4D97-AF65-F5344CB8AC3E}">
        <p14:creationId xmlns:p14="http://schemas.microsoft.com/office/powerpoint/2010/main" val="129336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8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types in Social Networks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835634"/>
              </p:ext>
            </p:extLst>
          </p:nvPr>
        </p:nvGraphicFramePr>
        <p:xfrm>
          <a:off x="467544" y="1340768"/>
          <a:ext cx="7992890" cy="3690845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1598578"/>
                <a:gridCol w="1598578"/>
                <a:gridCol w="1598578"/>
                <a:gridCol w="1598578"/>
                <a:gridCol w="1598578"/>
              </a:tblGrid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Event type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Restrictions in</a:t>
                      </a:r>
                    </a:p>
                    <a:p>
                      <a:pPr algn="ctr"/>
                      <a:r>
                        <a:rPr lang="en-US" sz="1600" b="1" dirty="0" smtClean="0"/>
                        <a:t>When?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Restrictions in</a:t>
                      </a:r>
                    </a:p>
                    <a:p>
                      <a:pPr algn="ctr"/>
                      <a:r>
                        <a:rPr lang="en-US" sz="1600" b="1" dirty="0" smtClean="0"/>
                        <a:t>Where?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Restrictions in</a:t>
                      </a:r>
                    </a:p>
                    <a:p>
                      <a:pPr algn="ctr"/>
                      <a:r>
                        <a:rPr lang="en-US" sz="1600" b="1" dirty="0" smtClean="0"/>
                        <a:t>Who/What?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Example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Breaking News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Medium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Michael Jackson death</a:t>
                      </a:r>
                      <a:endParaRPr lang="en-US" sz="1600" dirty="0"/>
                    </a:p>
                  </a:txBody>
                  <a:tcPr anchor="ctr"/>
                </a:tc>
              </a:tr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Global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Medium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Global warming</a:t>
                      </a:r>
                      <a:endParaRPr lang="en-US" sz="1600" dirty="0"/>
                    </a:p>
                  </a:txBody>
                  <a:tcPr anchor="ctr"/>
                </a:tc>
              </a:tr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Local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Shooting</a:t>
                      </a:r>
                      <a:r>
                        <a:rPr lang="en-US" sz="1600" baseline="0" dirty="0" smtClean="0"/>
                        <a:t> in  </a:t>
                      </a:r>
                      <a:r>
                        <a:rPr lang="en-US" sz="1600" baseline="0" dirty="0" err="1" smtClean="0"/>
                        <a:t>Ramblas</a:t>
                      </a:r>
                      <a:endParaRPr lang="en-US" sz="1600" dirty="0"/>
                    </a:p>
                  </a:txBody>
                  <a:tcPr anchor="ctr"/>
                </a:tc>
              </a:tr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Entity-related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Release of new </a:t>
                      </a:r>
                      <a:r>
                        <a:rPr lang="en-US" sz="1600" dirty="0" err="1" smtClean="0"/>
                        <a:t>iphone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7544" y="52292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Panagiotou</a:t>
            </a:r>
            <a:r>
              <a:rPr lang="en-US" sz="1600" dirty="0"/>
              <a:t>, </a:t>
            </a:r>
            <a:r>
              <a:rPr lang="en-US" sz="1600" dirty="0" err="1"/>
              <a:t>Nikolaos</a:t>
            </a:r>
            <a:r>
              <a:rPr lang="en-US" sz="1600" dirty="0"/>
              <a:t>, </a:t>
            </a:r>
            <a:r>
              <a:rPr lang="en-US" sz="1600" dirty="0" err="1"/>
              <a:t>Ioannis</a:t>
            </a:r>
            <a:r>
              <a:rPr lang="en-US" sz="1600" dirty="0"/>
              <a:t> </a:t>
            </a:r>
            <a:r>
              <a:rPr lang="en-US" sz="1600" dirty="0" err="1"/>
              <a:t>Katakis</a:t>
            </a:r>
            <a:r>
              <a:rPr lang="en-US" sz="1600" dirty="0"/>
              <a:t>, and </a:t>
            </a:r>
            <a:r>
              <a:rPr lang="en-US" sz="1600" dirty="0" err="1"/>
              <a:t>Dimitrios</a:t>
            </a:r>
            <a:r>
              <a:rPr lang="en-US" sz="1600" dirty="0"/>
              <a:t> </a:t>
            </a:r>
            <a:r>
              <a:rPr lang="en-US" sz="1600" dirty="0" err="1"/>
              <a:t>Gunopulos</a:t>
            </a:r>
            <a:r>
              <a:rPr lang="en-US" sz="1600" dirty="0"/>
              <a:t>. "Detecting Events in Online Social Networks: Definitions, Trends and Challenges</a:t>
            </a:r>
            <a:r>
              <a:rPr lang="en-US" sz="1600" dirty="0" smtClean="0"/>
              <a:t>.” in </a:t>
            </a:r>
            <a:r>
              <a:rPr lang="en-US" sz="1600" dirty="0"/>
              <a:t>Solving Large Scale Learning Tasks: Challenges and Algorithms, S. </a:t>
            </a:r>
            <a:r>
              <a:rPr lang="en-US" sz="1600" dirty="0" err="1"/>
              <a:t>Michaelis</a:t>
            </a:r>
            <a:r>
              <a:rPr lang="en-US" sz="1600" dirty="0"/>
              <a:t>, N. </a:t>
            </a:r>
            <a:r>
              <a:rPr lang="en-US" sz="1600" dirty="0" err="1"/>
              <a:t>Piatkowski</a:t>
            </a:r>
            <a:r>
              <a:rPr lang="en-US" sz="1600" dirty="0"/>
              <a:t>, and M. </a:t>
            </a:r>
            <a:r>
              <a:rPr lang="en-US" sz="1600" dirty="0" err="1"/>
              <a:t>Stolpe</a:t>
            </a:r>
            <a:r>
              <a:rPr lang="en-US" sz="1600" dirty="0"/>
              <a:t>, Eds., Springer International Publishing, 2016.</a:t>
            </a:r>
          </a:p>
          <a:p>
            <a:endParaRPr lang="en-US" sz="1600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050808"/>
              </p:ext>
            </p:extLst>
          </p:nvPr>
        </p:nvGraphicFramePr>
        <p:xfrm>
          <a:off x="467544" y="1340768"/>
          <a:ext cx="7992890" cy="3775636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1598578"/>
                <a:gridCol w="1598578"/>
                <a:gridCol w="1598578"/>
                <a:gridCol w="1598578"/>
                <a:gridCol w="1598578"/>
              </a:tblGrid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Event type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Restrictions in</a:t>
                      </a:r>
                    </a:p>
                    <a:p>
                      <a:pPr algn="ctr"/>
                      <a:r>
                        <a:rPr lang="en-US" sz="1600" b="1" dirty="0" smtClean="0"/>
                        <a:t>When?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Restrictions in</a:t>
                      </a:r>
                    </a:p>
                    <a:p>
                      <a:pPr algn="ctr"/>
                      <a:r>
                        <a:rPr lang="en-US" sz="1600" b="1" dirty="0" smtClean="0"/>
                        <a:t>Where?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Restrictions in</a:t>
                      </a:r>
                    </a:p>
                    <a:p>
                      <a:pPr algn="ctr"/>
                      <a:r>
                        <a:rPr lang="en-US" sz="1600" b="1" dirty="0" smtClean="0"/>
                        <a:t>Who/What?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Example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Breaking News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Medium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Michael Jackson death</a:t>
                      </a:r>
                      <a:endParaRPr lang="en-US" sz="1600" dirty="0"/>
                    </a:p>
                  </a:txBody>
                  <a:tcPr anchor="ctr"/>
                </a:tc>
              </a:tr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Global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Medium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Global warming</a:t>
                      </a:r>
                      <a:endParaRPr lang="en-US" sz="1600" dirty="0"/>
                    </a:p>
                  </a:txBody>
                  <a:tcPr anchor="ctr"/>
                </a:tc>
              </a:tr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Local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Low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High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Low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/>
                        <a:t>GoT</a:t>
                      </a:r>
                      <a:r>
                        <a:rPr lang="en-US" sz="1600" b="1" dirty="0" smtClean="0"/>
                        <a:t> </a:t>
                      </a:r>
                      <a:r>
                        <a:rPr lang="en-US" sz="1600" b="1" baseline="0" dirty="0" smtClean="0"/>
                        <a:t> actor in </a:t>
                      </a:r>
                      <a:r>
                        <a:rPr lang="en-US" sz="1600" b="1" baseline="0" dirty="0" err="1" smtClean="0"/>
                        <a:t>Cul</a:t>
                      </a:r>
                      <a:r>
                        <a:rPr lang="en-US" sz="1600" b="1" baseline="0" dirty="0" smtClean="0"/>
                        <a:t> de la </a:t>
                      </a:r>
                      <a:r>
                        <a:rPr lang="en-US" sz="1600" b="1" baseline="0" dirty="0" err="1" smtClean="0"/>
                        <a:t>lleona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7381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Entity-related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Release of new </a:t>
                      </a:r>
                      <a:r>
                        <a:rPr lang="en-US" sz="1600" dirty="0" err="1" smtClean="0"/>
                        <a:t>iphone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47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rial"/>
              </a:rPr>
              <a:pPr/>
              <a:t>9</a:t>
            </a:fld>
            <a:endParaRPr lang="es-ES" dirty="0"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Goals of event detection:</a:t>
            </a:r>
            <a:endParaRPr lang="en-US" dirty="0" smtClean="0"/>
          </a:p>
          <a:p>
            <a:pPr lvl="1"/>
            <a:r>
              <a:rPr lang="en-US" dirty="0" smtClean="0"/>
              <a:t>Event identification</a:t>
            </a:r>
          </a:p>
          <a:p>
            <a:pPr lvl="2"/>
            <a:r>
              <a:rPr lang="en-US" dirty="0" smtClean="0"/>
              <a:t>Accuracy – detect as accurately as possible</a:t>
            </a:r>
          </a:p>
          <a:p>
            <a:pPr lvl="2"/>
            <a:r>
              <a:rPr lang="en-US" dirty="0" smtClean="0"/>
              <a:t>Quickness – detect as quickly as possible</a:t>
            </a:r>
          </a:p>
          <a:p>
            <a:pPr lvl="1"/>
            <a:r>
              <a:rPr lang="en-US" dirty="0" smtClean="0"/>
              <a:t>Event summarization</a:t>
            </a:r>
          </a:p>
          <a:p>
            <a:pPr lvl="2"/>
            <a:r>
              <a:rPr lang="en-US" dirty="0" smtClean="0"/>
              <a:t>Pinpoint the affected subgroups of data </a:t>
            </a:r>
          </a:p>
          <a:p>
            <a:pPr lvl="2"/>
            <a:r>
              <a:rPr lang="en-US" dirty="0" smtClean="0"/>
              <a:t>Severity/magnitude of the event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Types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Retrospective or batch: detect events from historical data.</a:t>
            </a:r>
          </a:p>
          <a:p>
            <a:pPr lvl="1"/>
            <a:r>
              <a:rPr lang="en-US" dirty="0" smtClean="0"/>
              <a:t>Prospective or online: detect current events.</a:t>
            </a:r>
          </a:p>
        </p:txBody>
      </p:sp>
    </p:spTree>
    <p:extLst>
      <p:ext uri="{BB962C8B-B14F-4D97-AF65-F5344CB8AC3E}">
        <p14:creationId xmlns:p14="http://schemas.microsoft.com/office/powerpoint/2010/main" val="245004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PLANTILLA PRESENTACIONES BSC-CNS-06032012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SC-C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36682</TotalTime>
  <Words>1666</Words>
  <Application>Microsoft Macintosh PowerPoint</Application>
  <PresentationFormat>On-screen Show (4:3)</PresentationFormat>
  <Paragraphs>358</Paragraphs>
  <Slides>41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1_PLANTILLA PRESENTACIONES BSC-CNS-06032012-v2</vt:lpstr>
      <vt:lpstr>Equation</vt:lpstr>
      <vt:lpstr>Event Detection in Twitter</vt:lpstr>
      <vt:lpstr>Outline</vt:lpstr>
      <vt:lpstr>Motivation example</vt:lpstr>
      <vt:lpstr>Motivation example</vt:lpstr>
      <vt:lpstr>Motivation </vt:lpstr>
      <vt:lpstr>What’s in a tweet?</vt:lpstr>
      <vt:lpstr>Event definition in Social Networks</vt:lpstr>
      <vt:lpstr>Event types in Social Networks</vt:lpstr>
      <vt:lpstr>Event detection</vt:lpstr>
      <vt:lpstr>Event detection</vt:lpstr>
      <vt:lpstr>CRAWLING TWITTER</vt:lpstr>
      <vt:lpstr>Social Network APIs</vt:lpstr>
      <vt:lpstr>Twitter APIs</vt:lpstr>
      <vt:lpstr>A dataset for local event detection: “La Mercè”</vt:lpstr>
      <vt:lpstr>Tweet-SCAN</vt:lpstr>
      <vt:lpstr>Introduction</vt:lpstr>
      <vt:lpstr>DBSCAN</vt:lpstr>
      <vt:lpstr>DBSCAN</vt:lpstr>
      <vt:lpstr>Probabilistic topic models</vt:lpstr>
      <vt:lpstr>Tweet-SCAN text model </vt:lpstr>
      <vt:lpstr>Tweet-SCAN</vt:lpstr>
      <vt:lpstr>Why text matters? (Visually)</vt:lpstr>
      <vt:lpstr>Why text matters? (Visually)</vt:lpstr>
      <vt:lpstr>Why text matters? (F-measure)</vt:lpstr>
      <vt:lpstr>F-measure per event</vt:lpstr>
      <vt:lpstr>Lessons learned</vt:lpstr>
      <vt:lpstr>What’s next?</vt:lpstr>
      <vt:lpstr>WARBLE</vt:lpstr>
      <vt:lpstr>Introduction</vt:lpstr>
      <vt:lpstr>Heterogeneous Mixture Models</vt:lpstr>
      <vt:lpstr>A background component for non-event tweets</vt:lpstr>
      <vt:lpstr>Space-time backgrounds</vt:lpstr>
      <vt:lpstr>Joint topic-event learning</vt:lpstr>
      <vt:lpstr>The complete WARBLE model</vt:lpstr>
      <vt:lpstr>How to learn the Warble model from tweets?</vt:lpstr>
      <vt:lpstr>Evaluation</vt:lpstr>
      <vt:lpstr>Evaluation</vt:lpstr>
      <vt:lpstr>Event summarization</vt:lpstr>
      <vt:lpstr>Lessons learned</vt:lpstr>
      <vt:lpstr>What’s next?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David</dc:creator>
  <cp:lastModifiedBy>Joseph</cp:lastModifiedBy>
  <cp:revision>1512</cp:revision>
  <cp:lastPrinted>2014-11-22T19:27:49Z</cp:lastPrinted>
  <dcterms:created xsi:type="dcterms:W3CDTF">2012-03-23T09:24:25Z</dcterms:created>
  <dcterms:modified xsi:type="dcterms:W3CDTF">2016-11-23T14:10:28Z</dcterms:modified>
</cp:coreProperties>
</file>